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7.xml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6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68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77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73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69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80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74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75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70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72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78.xml"/>
  <Override ContentType="application/vnd.openxmlformats-officedocument.presentationml.notesSlide+xml" PartName="/ppt/notesSlides/notesSlide79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71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78.xml"/>
  <Override ContentType="application/vnd.openxmlformats-officedocument.presentationml.slide+xml" PartName="/ppt/slides/slide35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69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77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6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71.xml"/>
  <Override ContentType="application/vnd.openxmlformats-officedocument.presentationml.slide+xml" PartName="/ppt/slides/slide41.xml"/>
  <Override ContentType="application/vnd.openxmlformats-officedocument.presentationml.slide+xml" PartName="/ppt/slides/slide67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66.xml"/>
  <Override ContentType="application/vnd.openxmlformats-officedocument.presentationml.slide+xml" PartName="/ppt/slides/slide79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7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7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72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64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75.xml"/>
  <Override ContentType="application/vnd.openxmlformats-officedocument.presentationml.slide+xml" PartName="/ppt/slides/slide76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63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80.xml"/>
  <Override ContentType="application/vnd.openxmlformats-officedocument.presentationml.slide+xml" PartName="/ppt/slides/slide15.xml"/>
  <Override ContentType="application/vnd.openxmlformats-officedocument.presentationml.slide+xml" PartName="/ppt/slides/slide61.xml"/>
  <Override ContentType="application/vnd.openxmlformats-officedocument.presentationml.slide+xml" PartName="/ppt/slides/slide31.xml"/>
  <Override ContentType="application/vnd.openxmlformats-officedocument.presentationml.slide+xml" PartName="/ppt/slides/slide74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65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299" r:id="rId48"/>
    <p:sldId id="300" r:id="rId49"/>
    <p:sldId id="301" r:id="rId50"/>
    <p:sldId id="302" r:id="rId51"/>
    <p:sldId id="303" r:id="rId52"/>
    <p:sldId id="304" r:id="rId53"/>
    <p:sldId id="305" r:id="rId54"/>
    <p:sldId id="306" r:id="rId55"/>
    <p:sldId id="307" r:id="rId56"/>
    <p:sldId id="308" r:id="rId57"/>
    <p:sldId id="309" r:id="rId58"/>
    <p:sldId id="310" r:id="rId59"/>
    <p:sldId id="311" r:id="rId60"/>
    <p:sldId id="312" r:id="rId61"/>
    <p:sldId id="313" r:id="rId62"/>
    <p:sldId id="314" r:id="rId63"/>
    <p:sldId id="315" r:id="rId64"/>
    <p:sldId id="316" r:id="rId65"/>
    <p:sldId id="317" r:id="rId66"/>
    <p:sldId id="318" r:id="rId67"/>
    <p:sldId id="319" r:id="rId68"/>
    <p:sldId id="320" r:id="rId69"/>
    <p:sldId id="321" r:id="rId70"/>
    <p:sldId id="322" r:id="rId71"/>
    <p:sldId id="323" r:id="rId72"/>
    <p:sldId id="324" r:id="rId73"/>
    <p:sldId id="325" r:id="rId74"/>
    <p:sldId id="326" r:id="rId75"/>
    <p:sldId id="327" r:id="rId76"/>
    <p:sldId id="328" r:id="rId77"/>
    <p:sldId id="329" r:id="rId78"/>
    <p:sldId id="330" r:id="rId79"/>
    <p:sldId id="331" r:id="rId80"/>
    <p:sldId id="332" r:id="rId81"/>
    <p:sldId id="333" r:id="rId82"/>
    <p:sldId id="334" r:id="rId83"/>
    <p:sldId id="335" r:id="rId84"/>
  </p:sldIdLst>
  <p:sldSz cy="6858000" cx="9144000"/>
  <p:notesSz cx="6858000" cy="9144000"/>
  <p:embeddedFontLst>
    <p:embeddedFont>
      <p:font typeface="Montserrat"/>
      <p:regular r:id="rId85"/>
      <p:bold r:id="rId86"/>
      <p:italic r:id="rId87"/>
      <p:boldItalic r:id="rId88"/>
    </p:embeddedFont>
    <p:embeddedFont>
      <p:font typeface="Lato"/>
      <p:regular r:id="rId89"/>
      <p:bold r:id="rId90"/>
      <p:italic r:id="rId91"/>
      <p:boldItalic r:id="rId92"/>
    </p:embeddedFont>
    <p:embeddedFont>
      <p:font typeface="Open Sans"/>
      <p:regular r:id="rId93"/>
      <p:bold r:id="rId94"/>
      <p:italic r:id="rId95"/>
      <p:boldItalic r:id="rId9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6.xml"/><Relationship Id="rId84" Type="http://schemas.openxmlformats.org/officeDocument/2006/relationships/slide" Target="slides/slide80.xml"/><Relationship Id="rId83" Type="http://schemas.openxmlformats.org/officeDocument/2006/relationships/slide" Target="slides/slide79.xml"/><Relationship Id="rId42" Type="http://schemas.openxmlformats.org/officeDocument/2006/relationships/slide" Target="slides/slide38.xml"/><Relationship Id="rId86" Type="http://schemas.openxmlformats.org/officeDocument/2006/relationships/font" Target="fonts/Montserrat-bold.fntdata"/><Relationship Id="rId41" Type="http://schemas.openxmlformats.org/officeDocument/2006/relationships/slide" Target="slides/slide37.xml"/><Relationship Id="rId85" Type="http://schemas.openxmlformats.org/officeDocument/2006/relationships/font" Target="fonts/Montserrat-regular.fntdata"/><Relationship Id="rId44" Type="http://schemas.openxmlformats.org/officeDocument/2006/relationships/slide" Target="slides/slide40.xml"/><Relationship Id="rId88" Type="http://schemas.openxmlformats.org/officeDocument/2006/relationships/font" Target="fonts/Montserrat-boldItalic.fntdata"/><Relationship Id="rId43" Type="http://schemas.openxmlformats.org/officeDocument/2006/relationships/slide" Target="slides/slide39.xml"/><Relationship Id="rId87" Type="http://schemas.openxmlformats.org/officeDocument/2006/relationships/font" Target="fonts/Montserrat-italic.fntdata"/><Relationship Id="rId46" Type="http://schemas.openxmlformats.org/officeDocument/2006/relationships/slide" Target="slides/slide42.xml"/><Relationship Id="rId45" Type="http://schemas.openxmlformats.org/officeDocument/2006/relationships/slide" Target="slides/slide41.xml"/><Relationship Id="rId89" Type="http://schemas.openxmlformats.org/officeDocument/2006/relationships/font" Target="fonts/Lato-regular.fntdata"/><Relationship Id="rId80" Type="http://schemas.openxmlformats.org/officeDocument/2006/relationships/slide" Target="slides/slide76.xml"/><Relationship Id="rId82" Type="http://schemas.openxmlformats.org/officeDocument/2006/relationships/slide" Target="slides/slide78.xml"/><Relationship Id="rId81" Type="http://schemas.openxmlformats.org/officeDocument/2006/relationships/slide" Target="slides/slide77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48" Type="http://schemas.openxmlformats.org/officeDocument/2006/relationships/slide" Target="slides/slide44.xml"/><Relationship Id="rId47" Type="http://schemas.openxmlformats.org/officeDocument/2006/relationships/slide" Target="slides/slide43.xml"/><Relationship Id="rId49" Type="http://schemas.openxmlformats.org/officeDocument/2006/relationships/slide" Target="slides/slide4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73" Type="http://schemas.openxmlformats.org/officeDocument/2006/relationships/slide" Target="slides/slide69.xml"/><Relationship Id="rId72" Type="http://schemas.openxmlformats.org/officeDocument/2006/relationships/slide" Target="slides/slide68.xml"/><Relationship Id="rId31" Type="http://schemas.openxmlformats.org/officeDocument/2006/relationships/slide" Target="slides/slide27.xml"/><Relationship Id="rId75" Type="http://schemas.openxmlformats.org/officeDocument/2006/relationships/slide" Target="slides/slide71.xml"/><Relationship Id="rId30" Type="http://schemas.openxmlformats.org/officeDocument/2006/relationships/slide" Target="slides/slide26.xml"/><Relationship Id="rId74" Type="http://schemas.openxmlformats.org/officeDocument/2006/relationships/slide" Target="slides/slide70.xml"/><Relationship Id="rId33" Type="http://schemas.openxmlformats.org/officeDocument/2006/relationships/slide" Target="slides/slide29.xml"/><Relationship Id="rId77" Type="http://schemas.openxmlformats.org/officeDocument/2006/relationships/slide" Target="slides/slide73.xml"/><Relationship Id="rId32" Type="http://schemas.openxmlformats.org/officeDocument/2006/relationships/slide" Target="slides/slide28.xml"/><Relationship Id="rId76" Type="http://schemas.openxmlformats.org/officeDocument/2006/relationships/slide" Target="slides/slide72.xml"/><Relationship Id="rId35" Type="http://schemas.openxmlformats.org/officeDocument/2006/relationships/slide" Target="slides/slide31.xml"/><Relationship Id="rId79" Type="http://schemas.openxmlformats.org/officeDocument/2006/relationships/slide" Target="slides/slide75.xml"/><Relationship Id="rId34" Type="http://schemas.openxmlformats.org/officeDocument/2006/relationships/slide" Target="slides/slide30.xml"/><Relationship Id="rId78" Type="http://schemas.openxmlformats.org/officeDocument/2006/relationships/slide" Target="slides/slide74.xml"/><Relationship Id="rId71" Type="http://schemas.openxmlformats.org/officeDocument/2006/relationships/slide" Target="slides/slide67.xml"/><Relationship Id="rId70" Type="http://schemas.openxmlformats.org/officeDocument/2006/relationships/slide" Target="slides/slide66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62" Type="http://schemas.openxmlformats.org/officeDocument/2006/relationships/slide" Target="slides/slide58.xml"/><Relationship Id="rId61" Type="http://schemas.openxmlformats.org/officeDocument/2006/relationships/slide" Target="slides/slide57.xml"/><Relationship Id="rId20" Type="http://schemas.openxmlformats.org/officeDocument/2006/relationships/slide" Target="slides/slide16.xml"/><Relationship Id="rId64" Type="http://schemas.openxmlformats.org/officeDocument/2006/relationships/slide" Target="slides/slide60.xml"/><Relationship Id="rId63" Type="http://schemas.openxmlformats.org/officeDocument/2006/relationships/slide" Target="slides/slide59.xml"/><Relationship Id="rId22" Type="http://schemas.openxmlformats.org/officeDocument/2006/relationships/slide" Target="slides/slide18.xml"/><Relationship Id="rId66" Type="http://schemas.openxmlformats.org/officeDocument/2006/relationships/slide" Target="slides/slide62.xml"/><Relationship Id="rId21" Type="http://schemas.openxmlformats.org/officeDocument/2006/relationships/slide" Target="slides/slide17.xml"/><Relationship Id="rId65" Type="http://schemas.openxmlformats.org/officeDocument/2006/relationships/slide" Target="slides/slide61.xml"/><Relationship Id="rId24" Type="http://schemas.openxmlformats.org/officeDocument/2006/relationships/slide" Target="slides/slide20.xml"/><Relationship Id="rId68" Type="http://schemas.openxmlformats.org/officeDocument/2006/relationships/slide" Target="slides/slide64.xml"/><Relationship Id="rId23" Type="http://schemas.openxmlformats.org/officeDocument/2006/relationships/slide" Target="slides/slide19.xml"/><Relationship Id="rId67" Type="http://schemas.openxmlformats.org/officeDocument/2006/relationships/slide" Target="slides/slide63.xml"/><Relationship Id="rId60" Type="http://schemas.openxmlformats.org/officeDocument/2006/relationships/slide" Target="slides/slide56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69" Type="http://schemas.openxmlformats.org/officeDocument/2006/relationships/slide" Target="slides/slide6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9" Type="http://schemas.openxmlformats.org/officeDocument/2006/relationships/slide" Target="slides/slide25.xml"/><Relationship Id="rId51" Type="http://schemas.openxmlformats.org/officeDocument/2006/relationships/slide" Target="slides/slide47.xml"/><Relationship Id="rId95" Type="http://schemas.openxmlformats.org/officeDocument/2006/relationships/font" Target="fonts/OpenSans-italic.fntdata"/><Relationship Id="rId50" Type="http://schemas.openxmlformats.org/officeDocument/2006/relationships/slide" Target="slides/slide46.xml"/><Relationship Id="rId94" Type="http://schemas.openxmlformats.org/officeDocument/2006/relationships/font" Target="fonts/OpenSans-bold.fntdata"/><Relationship Id="rId53" Type="http://schemas.openxmlformats.org/officeDocument/2006/relationships/slide" Target="slides/slide49.xml"/><Relationship Id="rId52" Type="http://schemas.openxmlformats.org/officeDocument/2006/relationships/slide" Target="slides/slide48.xml"/><Relationship Id="rId96" Type="http://schemas.openxmlformats.org/officeDocument/2006/relationships/font" Target="fonts/OpenSans-boldItalic.fntdata"/><Relationship Id="rId11" Type="http://schemas.openxmlformats.org/officeDocument/2006/relationships/slide" Target="slides/slide7.xml"/><Relationship Id="rId55" Type="http://schemas.openxmlformats.org/officeDocument/2006/relationships/slide" Target="slides/slide51.xml"/><Relationship Id="rId10" Type="http://schemas.openxmlformats.org/officeDocument/2006/relationships/slide" Target="slides/slide6.xml"/><Relationship Id="rId54" Type="http://schemas.openxmlformats.org/officeDocument/2006/relationships/slide" Target="slides/slide50.xml"/><Relationship Id="rId13" Type="http://schemas.openxmlformats.org/officeDocument/2006/relationships/slide" Target="slides/slide9.xml"/><Relationship Id="rId57" Type="http://schemas.openxmlformats.org/officeDocument/2006/relationships/slide" Target="slides/slide53.xml"/><Relationship Id="rId12" Type="http://schemas.openxmlformats.org/officeDocument/2006/relationships/slide" Target="slides/slide8.xml"/><Relationship Id="rId56" Type="http://schemas.openxmlformats.org/officeDocument/2006/relationships/slide" Target="slides/slide52.xml"/><Relationship Id="rId91" Type="http://schemas.openxmlformats.org/officeDocument/2006/relationships/font" Target="fonts/Lato-italic.fntdata"/><Relationship Id="rId90" Type="http://schemas.openxmlformats.org/officeDocument/2006/relationships/font" Target="fonts/Lato-bold.fntdata"/><Relationship Id="rId93" Type="http://schemas.openxmlformats.org/officeDocument/2006/relationships/font" Target="fonts/OpenSans-regular.fntdata"/><Relationship Id="rId92" Type="http://schemas.openxmlformats.org/officeDocument/2006/relationships/font" Target="fonts/Lato-boldItalic.fntdata"/><Relationship Id="rId15" Type="http://schemas.openxmlformats.org/officeDocument/2006/relationships/slide" Target="slides/slide11.xml"/><Relationship Id="rId59" Type="http://schemas.openxmlformats.org/officeDocument/2006/relationships/slide" Target="slides/slide55.xml"/><Relationship Id="rId14" Type="http://schemas.openxmlformats.org/officeDocument/2006/relationships/slide" Target="slides/slide10.xml"/><Relationship Id="rId58" Type="http://schemas.openxmlformats.org/officeDocument/2006/relationships/slide" Target="slides/slide5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35f391192_0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35f391192_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74d74d1be6_0_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74d74d1be6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74d74d1be6_0_1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374d74d1be6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2d2073b0bb1_0_30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2d2073b0bb1_0_3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2d2073b0bb1_0_39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2d2073b0bb1_0_3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2d2073b0bb1_0_48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2d2073b0bb1_0_4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2d2073b0bb1_0_58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2d2073b0bb1_0_5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2d2073b0bb1_0_27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2d2073b0bb1_0_2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2d2073b0bb1_0_215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2d2073b0bb1_0_21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374d74d1be6_0_9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374d74d1be6_0_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2d2073b0bb1_0_28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2d2073b0bb1_0_2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374d74d1be6_0_17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374d74d1be6_0_1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2d2073b0bb1_0_251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2d2073b0bb1_0_25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36482c28d9d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36482c28d9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374d74d1be6_0_24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374d74d1be6_0_2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2d2073b0bb1_0_67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2d2073b0bb1_0_6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2d2073b0bb1_0_85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2d2073b0bb1_0_8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374d74d1be6_0_31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374d74d1be6_0_3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2d2073b0bb1_0_94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2d2073b0bb1_0_9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2f40152d713_0_7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2f40152d713_0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2d2073b0bb1_0_18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2d2073b0bb1_0_1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374d74d1be6_0_39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374d74d1be6_0_3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2f40152d713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Google Shape;239;g2f40152d71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2f40152d713_0_9:notes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Google Shape;249;g2f40152d713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2f40152d713_0_1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" name="Google Shape;255;g2f40152d713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2f40152d713_0_19:notes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" name="Google Shape;261;g2f40152d713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2f40152d713_0_24:notes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" name="Google Shape;267;g2f40152d713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2f40152d713_0_2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" name="Google Shape;273;g2f40152d713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2d2073b0bb1_0_259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" name="Google Shape;282;g2d2073b0bb1_0_25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2d2073b0bb1_0_251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" name="Google Shape;289;g2d2073b0bb1_0_25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374d74d1be6_0_46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5" name="Google Shape;295;g374d74d1be6_0_4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2f40152d713_0_3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0" name="Google Shape;300;g2f40152d713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374d74d1be6_0_53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9" name="Google Shape;309;g374d74d1be6_0_5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g374d74d1be6_0_54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5" name="Google Shape;315;g374d74d1be6_0_5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g374d74d1be6_0_61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7" name="Google Shape;327;g374d74d1be6_0_6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g2f40152d713_0_9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1" name="Google Shape;341;g2f40152d713_0_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2f40152d713_0_8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Google Shape;348;g2f40152d713_0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g374d74d1be6_0_70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7" name="Google Shape;357;g374d74d1be6_0_7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g374d74d1be6_0_78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3" name="Google Shape;373;g374d74d1be6_0_7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g2f40152d713_0_9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9" name="Google Shape;379;g2f40152d713_0_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g374d74d1be6_0_85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8" name="Google Shape;388;g374d74d1be6_0_8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g2d2073b0bb1_0_29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9" name="Google Shape;399;g2d2073b0bb1_0_2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g2f40152d713_0_4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5" name="Google Shape;405;g2f40152d713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g2f40152d713_0_5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2" name="Google Shape;412;g2f40152d713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g2d2073b0bb1_0_206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2" name="Google Shape;422;g2d2073b0bb1_0_20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g2f40152d713_0_6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9" name="Google Shape;429;g2f40152d713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g2d28973e06e_0_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1" name="Google Shape;441;g2d28973e06e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g2f40152d713_0_7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7" name="Google Shape;447;g2f40152d713_0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g2d2073b0bb1_0_266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4" name="Google Shape;454;g2d2073b0bb1_0_26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g2f40152d713_0_11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0" name="Google Shape;460;g2f40152d713_0_1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g2f40152d713_0_11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6" name="Google Shape;466;g2f40152d713_0_1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g2d28973e06e_0_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5" name="Google Shape;475;g2d28973e06e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2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g2d2073b0bb1_0_9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4" name="Google Shape;484;g2d2073b0bb1_0_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8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g374d74d1be6_0_93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0" name="Google Shape;490;g374d74d1be6_0_9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4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g2d2073b0bb1_0_243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6" name="Google Shape;496;g2d2073b0bb1_0_24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0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g2d2073b0bb1_0_149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2" name="Google Shape;502;g2d2073b0bb1_0_14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6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g2d2073b0bb1_0_273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8" name="Google Shape;508;g2d2073b0bb1_0_27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4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g2d2073b0bb1_0_2342:notes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6" name="Google Shape;516;g2d2073b0bb1_0_23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0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g2d2073b0bb1_0_1962:notes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2" name="Google Shape;522;g2d2073b0bb1_0_19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8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g2d2073b0bb1_0_234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0" name="Google Shape;530;g2d2073b0bb1_0_23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4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g2d2073b0bb1_0_215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6" name="Google Shape;536;g2d2073b0bb1_0_21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0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g2d2073b0bb1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2" name="Google Shape;542;g2d2073b0bb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6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g2f40152d713_0_12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8" name="Google Shape;548;g2f40152d713_0_1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2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g2d2073b0bb1_0_29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4" name="Google Shape;554;g2d2073b0bb1_0_2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8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g2d28973e06e_0_2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0" name="Google Shape;560;g2d28973e06e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4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g2d28973e06e_0_2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6" name="Google Shape;566;g2d28973e06e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0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g374d74d1be6_0_104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2" name="Google Shape;572;g374d74d1be6_0_10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5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g374d74d1be6_0_101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7" name="Google Shape;577;g374d74d1be6_0_10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2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Google Shape;583;g374d74d1be6_0_102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4" name="Google Shape;584;g374d74d1be6_0_10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8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g374d74d1be6_0_102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0" name="Google Shape;590;g374d74d1be6_0_10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3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Google Shape;594;g374d74d1be6_0_108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5" name="Google Shape;595;g374d74d1be6_0_10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9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g374d74d1be6_0_103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1" name="Google Shape;601;g374d74d1be6_0_10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5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g374d74d1be6_0_104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7" name="Google Shape;607;g374d74d1be6_0_10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5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g374d74d1be6_0_107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7" name="Google Shape;617;g374d74d1be6_0_10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g374d74d1be6_0_106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3" name="Google Shape;623;g374d74d1be6_0_10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0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631;g374d74d1be6_0_105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2" name="Google Shape;632;g374d74d1be6_0_10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6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Google Shape;637;g374d74d1be6_0_105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8" name="Google Shape;638;g374d74d1be6_0_10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4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g374d74d1be6_0_103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6" name="Google Shape;646;g374d74d1be6_0_10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2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3" name="Google Shape;673;g374d74d1be6_0_111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4" name="Google Shape;674;g374d74d1be6_0_11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9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Google Shape;680;g374d74d1be6_0_112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1" name="Google Shape;681;g374d74d1be6_0_1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/>
          <p:nvPr>
            <p:ph type="ctrTitle"/>
          </p:nvPr>
        </p:nvSpPr>
        <p:spPr>
          <a:xfrm>
            <a:off x="443450" y="3874950"/>
            <a:ext cx="6154500" cy="1584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1pPr>
            <a:lvl2pPr lvl="1" algn="ctr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2pPr>
            <a:lvl3pPr lvl="2" algn="ctr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3pPr>
            <a:lvl4pPr lvl="3" algn="ctr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4pPr>
            <a:lvl5pPr lvl="4" algn="ctr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5pPr>
            <a:lvl6pPr lvl="5" algn="ctr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6pPr>
            <a:lvl7pPr lvl="6" algn="ctr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7pPr>
            <a:lvl8pPr lvl="7" algn="ctr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8pPr>
            <a:lvl9pPr lvl="8" algn="ctr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9pPr>
          </a:lstStyle>
          <a:p/>
        </p:txBody>
      </p:sp>
      <p:sp>
        <p:nvSpPr>
          <p:cNvPr id="10" name="Google Shape;10;p2"/>
          <p:cNvSpPr/>
          <p:nvPr/>
        </p:nvSpPr>
        <p:spPr>
          <a:xfrm>
            <a:off x="581050" y="5857225"/>
            <a:ext cx="6016800" cy="168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 - Teal">
  <p:cSld name="TITLE_1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/>
          <p:nvPr>
            <p:ph type="ctrTitle"/>
          </p:nvPr>
        </p:nvSpPr>
        <p:spPr>
          <a:xfrm>
            <a:off x="565775" y="2111125"/>
            <a:ext cx="6009300" cy="1546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3" name="Google Shape;13;p3"/>
          <p:cNvSpPr txBox="1"/>
          <p:nvPr>
            <p:ph idx="1" type="subTitle"/>
          </p:nvPr>
        </p:nvSpPr>
        <p:spPr>
          <a:xfrm>
            <a:off x="481675" y="4658725"/>
            <a:ext cx="6093600" cy="109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Montserrat"/>
              <a:buNone/>
              <a:defRPr sz="3000"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Montserrat"/>
              <a:buNone/>
              <a:defRPr sz="3000"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Montserrat"/>
              <a:buNone/>
              <a:defRPr sz="3000"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Montserrat"/>
              <a:buNone/>
              <a:defRPr sz="3000"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Montserrat"/>
              <a:buNone/>
              <a:defRPr sz="3000"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Montserrat"/>
              <a:buNone/>
              <a:defRPr sz="3000"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Montserrat"/>
              <a:buNone/>
              <a:defRPr sz="3000"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Montserrat"/>
              <a:buNone/>
              <a:defRPr sz="30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4" name="Google Shape;14;p3"/>
          <p:cNvSpPr/>
          <p:nvPr/>
        </p:nvSpPr>
        <p:spPr>
          <a:xfrm>
            <a:off x="581050" y="4074025"/>
            <a:ext cx="6016800" cy="168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 - Gold">
  <p:cSld name="TITLE_1_3_1">
    <p:bg>
      <p:bgPr>
        <a:solidFill>
          <a:srgbClr val="6AA84F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ctrTitle"/>
          </p:nvPr>
        </p:nvSpPr>
        <p:spPr>
          <a:xfrm>
            <a:off x="565775" y="2111125"/>
            <a:ext cx="6009300" cy="1546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7" name="Google Shape;17;p4"/>
          <p:cNvSpPr txBox="1"/>
          <p:nvPr>
            <p:ph idx="1" type="subTitle"/>
          </p:nvPr>
        </p:nvSpPr>
        <p:spPr>
          <a:xfrm>
            <a:off x="481675" y="4658725"/>
            <a:ext cx="6093600" cy="109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Montserrat"/>
              <a:buNone/>
              <a:defRPr sz="3000"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Montserrat"/>
              <a:buNone/>
              <a:defRPr sz="3000"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Montserrat"/>
              <a:buNone/>
              <a:defRPr sz="3000"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Montserrat"/>
              <a:buNone/>
              <a:defRPr sz="3000"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Montserrat"/>
              <a:buNone/>
              <a:defRPr sz="3000"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Montserrat"/>
              <a:buNone/>
              <a:defRPr sz="3000"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Montserrat"/>
              <a:buNone/>
              <a:defRPr sz="3000"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Montserrat"/>
              <a:buNone/>
              <a:defRPr sz="30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8" name="Google Shape;18;p4"/>
          <p:cNvSpPr/>
          <p:nvPr/>
        </p:nvSpPr>
        <p:spPr>
          <a:xfrm>
            <a:off x="581050" y="4074025"/>
            <a:ext cx="6016800" cy="168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- Teal">
  <p:cSld name="TITLE_1_1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5"/>
          <p:cNvSpPr txBox="1"/>
          <p:nvPr>
            <p:ph idx="1" type="body"/>
          </p:nvPr>
        </p:nvSpPr>
        <p:spPr>
          <a:xfrm>
            <a:off x="1513800" y="2882400"/>
            <a:ext cx="6116400" cy="109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419100" lvl="0" marL="457200" rtl="0" algn="ctr">
              <a:spcBef>
                <a:spcPts val="600"/>
              </a:spcBef>
              <a:spcAft>
                <a:spcPts val="0"/>
              </a:spcAft>
              <a:buSzPts val="3000"/>
              <a:buChar char="○"/>
              <a:defRPr i="1"/>
            </a:lvl1pPr>
            <a:lvl2pPr indent="-381000" lvl="1" marL="914400" rtl="0" algn="ctr">
              <a:spcBef>
                <a:spcPts val="0"/>
              </a:spcBef>
              <a:spcAft>
                <a:spcPts val="0"/>
              </a:spcAft>
              <a:buSzPts val="2400"/>
              <a:buChar char="●"/>
              <a:defRPr i="1"/>
            </a:lvl2pPr>
            <a:lvl3pPr indent="-381000" lvl="2" marL="1371600" rtl="0" algn="ctr">
              <a:spcBef>
                <a:spcPts val="0"/>
              </a:spcBef>
              <a:spcAft>
                <a:spcPts val="0"/>
              </a:spcAft>
              <a:buSzPts val="2400"/>
              <a:buChar char="■"/>
              <a:defRPr i="1"/>
            </a:lvl3pPr>
            <a:lvl4pPr indent="-342900" lvl="3" marL="18288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 i="1"/>
            </a:lvl4pPr>
            <a:lvl5pPr indent="-342900" lvl="4" marL="2286000" rtl="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 i="1"/>
            </a:lvl5pPr>
            <a:lvl6pPr indent="-342900" lvl="5" marL="2743200" rtl="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 i="1"/>
            </a:lvl6pPr>
            <a:lvl7pPr indent="-342900" lvl="6" marL="32004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 i="1"/>
            </a:lvl7pPr>
            <a:lvl8pPr indent="-342900" lvl="7" marL="3657600" rtl="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 i="1"/>
            </a:lvl8pPr>
            <a:lvl9pPr indent="-342900" lvl="8" marL="411480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 i="1"/>
            </a:lvl9pPr>
          </a:lstStyle>
          <a:p/>
        </p:txBody>
      </p:sp>
      <p:sp>
        <p:nvSpPr>
          <p:cNvPr id="21" name="Google Shape;21;p5"/>
          <p:cNvSpPr txBox="1"/>
          <p:nvPr/>
        </p:nvSpPr>
        <p:spPr>
          <a:xfrm>
            <a:off x="3593400" y="1575225"/>
            <a:ext cx="1957200" cy="8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6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“</a:t>
            </a:r>
            <a:endParaRPr b="1" sz="960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" name="Google Shape;22;p5"/>
          <p:cNvSpPr/>
          <p:nvPr/>
        </p:nvSpPr>
        <p:spPr>
          <a:xfrm>
            <a:off x="2584275" y="6087475"/>
            <a:ext cx="3996000" cy="168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" name="Google Shape;23;p5"/>
          <p:cNvSpPr/>
          <p:nvPr/>
        </p:nvSpPr>
        <p:spPr>
          <a:xfrm>
            <a:off x="2584275" y="602225"/>
            <a:ext cx="3996000" cy="168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- Gold">
  <p:cSld name="TITLE_1_1_1_1">
    <p:bg>
      <p:bgPr>
        <a:solidFill>
          <a:srgbClr val="6AA84F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idx="1" type="body"/>
          </p:nvPr>
        </p:nvSpPr>
        <p:spPr>
          <a:xfrm>
            <a:off x="1513800" y="2882400"/>
            <a:ext cx="6116400" cy="109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419100" lvl="0" marL="457200" rtl="0" algn="ctr">
              <a:spcBef>
                <a:spcPts val="600"/>
              </a:spcBef>
              <a:spcAft>
                <a:spcPts val="0"/>
              </a:spcAft>
              <a:buSzPts val="3000"/>
              <a:buChar char="○"/>
              <a:defRPr i="1"/>
            </a:lvl1pPr>
            <a:lvl2pPr indent="-381000" lvl="1" marL="914400" rtl="0" algn="ctr">
              <a:spcBef>
                <a:spcPts val="0"/>
              </a:spcBef>
              <a:spcAft>
                <a:spcPts val="0"/>
              </a:spcAft>
              <a:buSzPts val="2400"/>
              <a:buChar char="●"/>
              <a:defRPr i="1"/>
            </a:lvl2pPr>
            <a:lvl3pPr indent="-381000" lvl="2" marL="1371600" rtl="0" algn="ctr">
              <a:spcBef>
                <a:spcPts val="0"/>
              </a:spcBef>
              <a:spcAft>
                <a:spcPts val="0"/>
              </a:spcAft>
              <a:buSzPts val="2400"/>
              <a:buChar char="■"/>
              <a:defRPr i="1"/>
            </a:lvl3pPr>
            <a:lvl4pPr indent="-342900" lvl="3" marL="18288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 i="1"/>
            </a:lvl4pPr>
            <a:lvl5pPr indent="-342900" lvl="4" marL="2286000" rtl="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 i="1"/>
            </a:lvl5pPr>
            <a:lvl6pPr indent="-342900" lvl="5" marL="2743200" rtl="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 i="1"/>
            </a:lvl6pPr>
            <a:lvl7pPr indent="-342900" lvl="6" marL="32004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 i="1"/>
            </a:lvl7pPr>
            <a:lvl8pPr indent="-342900" lvl="7" marL="3657600" rtl="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 i="1"/>
            </a:lvl8pPr>
            <a:lvl9pPr indent="-342900" lvl="8" marL="4114800" rtl="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 i="1"/>
            </a:lvl9pPr>
          </a:lstStyle>
          <a:p/>
        </p:txBody>
      </p:sp>
      <p:sp>
        <p:nvSpPr>
          <p:cNvPr id="26" name="Google Shape;26;p6"/>
          <p:cNvSpPr txBox="1"/>
          <p:nvPr/>
        </p:nvSpPr>
        <p:spPr>
          <a:xfrm>
            <a:off x="3593400" y="1575225"/>
            <a:ext cx="1957200" cy="8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6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“</a:t>
            </a:r>
            <a:endParaRPr b="1" sz="960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7" name="Google Shape;27;p6"/>
          <p:cNvSpPr/>
          <p:nvPr/>
        </p:nvSpPr>
        <p:spPr>
          <a:xfrm>
            <a:off x="2584275" y="6087475"/>
            <a:ext cx="3996000" cy="168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" name="Google Shape;28;p6"/>
          <p:cNvSpPr/>
          <p:nvPr/>
        </p:nvSpPr>
        <p:spPr>
          <a:xfrm>
            <a:off x="2584275" y="602225"/>
            <a:ext cx="3996000" cy="168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" type="tx">
  <p:cSld name="TITLE_AND_BODY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457200" y="596826"/>
            <a:ext cx="8229600" cy="142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561950" y="2507725"/>
            <a:ext cx="8020200" cy="37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419100" lvl="0" marL="457200">
              <a:spcBef>
                <a:spcPts val="600"/>
              </a:spcBef>
              <a:spcAft>
                <a:spcPts val="0"/>
              </a:spcAft>
              <a:buSzPts val="3000"/>
              <a:buChar char="○"/>
              <a:defRPr/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32" name="Google Shape;32;p7"/>
          <p:cNvSpPr/>
          <p:nvPr/>
        </p:nvSpPr>
        <p:spPr>
          <a:xfrm>
            <a:off x="0" y="1490900"/>
            <a:ext cx="412800" cy="344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umns" type="twoColTx">
  <p:cSld name="TITLE_AND_TWO_COLUMN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57200" y="596826"/>
            <a:ext cx="8229600" cy="142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35" name="Google Shape;35;p8"/>
          <p:cNvSpPr txBox="1"/>
          <p:nvPr>
            <p:ph idx="1" type="body"/>
          </p:nvPr>
        </p:nvSpPr>
        <p:spPr>
          <a:xfrm>
            <a:off x="457200" y="2469613"/>
            <a:ext cx="3561000" cy="409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400"/>
              <a:buChar char="○"/>
              <a:defRPr sz="2400"/>
            </a:lvl1pPr>
            <a:lvl2pPr indent="-3429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2pPr>
            <a:lvl3pPr indent="-3429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36" name="Google Shape;36;p8"/>
          <p:cNvSpPr txBox="1"/>
          <p:nvPr>
            <p:ph idx="2" type="body"/>
          </p:nvPr>
        </p:nvSpPr>
        <p:spPr>
          <a:xfrm>
            <a:off x="5131069" y="2469500"/>
            <a:ext cx="3600000" cy="409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400"/>
              <a:buChar char="○"/>
              <a:defRPr sz="2400"/>
            </a:lvl1pPr>
            <a:lvl2pPr indent="-3429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2pPr>
            <a:lvl3pPr indent="-3429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37" name="Google Shape;37;p8"/>
          <p:cNvSpPr/>
          <p:nvPr/>
        </p:nvSpPr>
        <p:spPr>
          <a:xfrm>
            <a:off x="0" y="1490900"/>
            <a:ext cx="412800" cy="344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3 columns">
  <p:cSld name="TITLE_AND_TWO_COLUMNS_1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 txBox="1"/>
          <p:nvPr>
            <p:ph type="title"/>
          </p:nvPr>
        </p:nvSpPr>
        <p:spPr>
          <a:xfrm>
            <a:off x="457200" y="596826"/>
            <a:ext cx="8229600" cy="142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" type="body"/>
          </p:nvPr>
        </p:nvSpPr>
        <p:spPr>
          <a:xfrm>
            <a:off x="397575" y="2461850"/>
            <a:ext cx="2691000" cy="378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Char char="○"/>
              <a:defRPr sz="1800"/>
            </a:lvl1pPr>
            <a:lvl2pPr indent="-3429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2pPr>
            <a:lvl3pPr indent="-3429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41" name="Google Shape;41;p9"/>
          <p:cNvSpPr txBox="1"/>
          <p:nvPr>
            <p:ph idx="2" type="body"/>
          </p:nvPr>
        </p:nvSpPr>
        <p:spPr>
          <a:xfrm>
            <a:off x="3226491" y="2461850"/>
            <a:ext cx="2691000" cy="378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Char char="○"/>
              <a:defRPr sz="1800"/>
            </a:lvl1pPr>
            <a:lvl2pPr indent="-3429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2pPr>
            <a:lvl3pPr indent="-3429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42" name="Google Shape;42;p9"/>
          <p:cNvSpPr txBox="1"/>
          <p:nvPr>
            <p:ph idx="3" type="body"/>
          </p:nvPr>
        </p:nvSpPr>
        <p:spPr>
          <a:xfrm>
            <a:off x="6055408" y="2461850"/>
            <a:ext cx="2691000" cy="378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Char char="○"/>
              <a:defRPr sz="1800"/>
            </a:lvl1pPr>
            <a:lvl2pPr indent="-3429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2pPr>
            <a:lvl3pPr indent="-3429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43" name="Google Shape;43;p9"/>
          <p:cNvSpPr/>
          <p:nvPr/>
        </p:nvSpPr>
        <p:spPr>
          <a:xfrm>
            <a:off x="0" y="1490900"/>
            <a:ext cx="412800" cy="344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0"/>
          <p:cNvSpPr txBox="1"/>
          <p:nvPr>
            <p:ph type="title"/>
          </p:nvPr>
        </p:nvSpPr>
        <p:spPr>
          <a:xfrm>
            <a:off x="457200" y="368225"/>
            <a:ext cx="8229600" cy="764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46" name="Google Shape;46;p10"/>
          <p:cNvSpPr/>
          <p:nvPr/>
        </p:nvSpPr>
        <p:spPr>
          <a:xfrm>
            <a:off x="2584275" y="6087475"/>
            <a:ext cx="3996000" cy="168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588700" y="5875075"/>
            <a:ext cx="7966500" cy="37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algn="ctr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/>
        </p:txBody>
      </p:sp>
      <p:sp>
        <p:nvSpPr>
          <p:cNvPr id="49" name="Google Shape;49;p11"/>
          <p:cNvSpPr/>
          <p:nvPr/>
        </p:nvSpPr>
        <p:spPr>
          <a:xfrm>
            <a:off x="2584275" y="602225"/>
            <a:ext cx="3996000" cy="168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 - Gold">
  <p:cSld name="TITLE_AND_BODY_1_1">
    <p:bg>
      <p:bgPr>
        <a:solidFill>
          <a:srgbClr val="6AA84F"/>
        </a:solidFill>
      </p:bgPr>
    </p:bg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3"/>
          <p:cNvSpPr txBox="1"/>
          <p:nvPr>
            <p:ph type="title"/>
          </p:nvPr>
        </p:nvSpPr>
        <p:spPr>
          <a:xfrm>
            <a:off x="457200" y="596826"/>
            <a:ext cx="8229600" cy="142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" type="body"/>
          </p:nvPr>
        </p:nvSpPr>
        <p:spPr>
          <a:xfrm>
            <a:off x="561950" y="2507725"/>
            <a:ext cx="8020200" cy="37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419100" lvl="0" marL="457200" rtl="0">
              <a:spcBef>
                <a:spcPts val="600"/>
              </a:spcBef>
              <a:spcAft>
                <a:spcPts val="0"/>
              </a:spcAft>
              <a:buSzPts val="3000"/>
              <a:buChar char="○"/>
              <a:defRPr/>
            </a:lvl1pPr>
            <a:lvl2pPr indent="-381000" lvl="1" marL="9144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2pPr>
            <a:lvl3pPr indent="-381000" lvl="2" marL="13716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54" name="Google Shape;54;p13"/>
          <p:cNvSpPr/>
          <p:nvPr/>
        </p:nvSpPr>
        <p:spPr>
          <a:xfrm>
            <a:off x="0" y="1490900"/>
            <a:ext cx="412800" cy="344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umns - Gold">
  <p:cSld name="TITLE_AND_TWO_COLUMNS_2_1">
    <p:bg>
      <p:bgPr>
        <a:solidFill>
          <a:srgbClr val="6AA84F"/>
        </a:solidFill>
      </p:bgPr>
    </p:bg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4"/>
          <p:cNvSpPr txBox="1"/>
          <p:nvPr>
            <p:ph type="title"/>
          </p:nvPr>
        </p:nvSpPr>
        <p:spPr>
          <a:xfrm>
            <a:off x="457200" y="596826"/>
            <a:ext cx="8229600" cy="142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57" name="Google Shape;57;p14"/>
          <p:cNvSpPr txBox="1"/>
          <p:nvPr>
            <p:ph idx="1" type="body"/>
          </p:nvPr>
        </p:nvSpPr>
        <p:spPr>
          <a:xfrm>
            <a:off x="457200" y="2469613"/>
            <a:ext cx="3561000" cy="409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400"/>
              <a:buChar char="○"/>
              <a:defRPr sz="2400"/>
            </a:lvl1pPr>
            <a:lvl2pPr indent="-3429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2pPr>
            <a:lvl3pPr indent="-3429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2" type="body"/>
          </p:nvPr>
        </p:nvSpPr>
        <p:spPr>
          <a:xfrm>
            <a:off x="5131069" y="2469500"/>
            <a:ext cx="3600000" cy="409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400"/>
              <a:buChar char="○"/>
              <a:defRPr sz="2400"/>
            </a:lvl1pPr>
            <a:lvl2pPr indent="-3429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2pPr>
            <a:lvl3pPr indent="-3429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59" name="Google Shape;59;p14"/>
          <p:cNvSpPr/>
          <p:nvPr/>
        </p:nvSpPr>
        <p:spPr>
          <a:xfrm>
            <a:off x="0" y="1490900"/>
            <a:ext cx="412800" cy="344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3 columns - Gold">
  <p:cSld name="TITLE_AND_TWO_COLUMNS_1_1_1">
    <p:bg>
      <p:bgPr>
        <a:solidFill>
          <a:srgbClr val="6AA84F"/>
        </a:solidFill>
      </p:bgPr>
    </p:bg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5"/>
          <p:cNvSpPr txBox="1"/>
          <p:nvPr>
            <p:ph type="title"/>
          </p:nvPr>
        </p:nvSpPr>
        <p:spPr>
          <a:xfrm>
            <a:off x="457200" y="596826"/>
            <a:ext cx="8229600" cy="142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62" name="Google Shape;62;p15"/>
          <p:cNvSpPr txBox="1"/>
          <p:nvPr>
            <p:ph idx="1" type="body"/>
          </p:nvPr>
        </p:nvSpPr>
        <p:spPr>
          <a:xfrm>
            <a:off x="397575" y="2461850"/>
            <a:ext cx="2691000" cy="378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Char char="○"/>
              <a:defRPr sz="1800"/>
            </a:lvl1pPr>
            <a:lvl2pPr indent="-3429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2pPr>
            <a:lvl3pPr indent="-3429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63" name="Google Shape;63;p15"/>
          <p:cNvSpPr txBox="1"/>
          <p:nvPr>
            <p:ph idx="2" type="body"/>
          </p:nvPr>
        </p:nvSpPr>
        <p:spPr>
          <a:xfrm>
            <a:off x="3226491" y="2461850"/>
            <a:ext cx="2691000" cy="378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Char char="○"/>
              <a:defRPr sz="1800"/>
            </a:lvl1pPr>
            <a:lvl2pPr indent="-3429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2pPr>
            <a:lvl3pPr indent="-3429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64" name="Google Shape;64;p15"/>
          <p:cNvSpPr txBox="1"/>
          <p:nvPr>
            <p:ph idx="3" type="body"/>
          </p:nvPr>
        </p:nvSpPr>
        <p:spPr>
          <a:xfrm>
            <a:off x="6055408" y="2461850"/>
            <a:ext cx="2691000" cy="378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Char char="○"/>
              <a:defRPr sz="1800"/>
            </a:lvl1pPr>
            <a:lvl2pPr indent="-3429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2pPr>
            <a:lvl3pPr indent="-3429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65" name="Google Shape;65;p15"/>
          <p:cNvSpPr/>
          <p:nvPr/>
        </p:nvSpPr>
        <p:spPr>
          <a:xfrm>
            <a:off x="0" y="1490900"/>
            <a:ext cx="412800" cy="344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- Gold">
  <p:cSld name="TITLE_ONLY_1_1">
    <p:bg>
      <p:bgPr>
        <a:solidFill>
          <a:srgbClr val="6AA84F"/>
        </a:solidFill>
      </p:bgPr>
    </p:bg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type="title"/>
          </p:nvPr>
        </p:nvSpPr>
        <p:spPr>
          <a:xfrm>
            <a:off x="457200" y="368225"/>
            <a:ext cx="8229600" cy="764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68" name="Google Shape;68;p16"/>
          <p:cNvSpPr/>
          <p:nvPr/>
        </p:nvSpPr>
        <p:spPr>
          <a:xfrm>
            <a:off x="2584275" y="6087475"/>
            <a:ext cx="3996000" cy="168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 - Gold">
  <p:cSld name="CAPTION_ONLY_1_1">
    <p:bg>
      <p:bgPr>
        <a:solidFill>
          <a:srgbClr val="6AA84F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7"/>
          <p:cNvSpPr txBox="1"/>
          <p:nvPr>
            <p:ph idx="1" type="body"/>
          </p:nvPr>
        </p:nvSpPr>
        <p:spPr>
          <a:xfrm>
            <a:off x="588700" y="5875075"/>
            <a:ext cx="7966500" cy="37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rtl="0" algn="ctr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/>
        </p:txBody>
      </p:sp>
      <p:sp>
        <p:nvSpPr>
          <p:cNvPr id="71" name="Google Shape;71;p17"/>
          <p:cNvSpPr/>
          <p:nvPr/>
        </p:nvSpPr>
        <p:spPr>
          <a:xfrm>
            <a:off x="2584275" y="602225"/>
            <a:ext cx="3996000" cy="168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- Gold">
  <p:cSld name="BLANK_1_1">
    <p:bg>
      <p:bgPr>
        <a:solidFill>
          <a:srgbClr val="6AA84F"/>
        </a:solidFill>
      </p:bgPr>
    </p:bg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18" Type="http://schemas.openxmlformats.org/officeDocument/2006/relationships/theme" Target="../theme/theme2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solidFill>
          <a:srgbClr val="0B5394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596826"/>
            <a:ext cx="8229600" cy="1429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Montserrat"/>
              <a:buNone/>
              <a:defRPr b="1" sz="36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Montserrat"/>
              <a:buNone/>
              <a:defRPr b="1" sz="36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Montserrat"/>
              <a:buNone/>
              <a:defRPr b="1" sz="36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Montserrat"/>
              <a:buNone/>
              <a:defRPr b="1" sz="36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Montserrat"/>
              <a:buNone/>
              <a:defRPr b="1" sz="36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Montserrat"/>
              <a:buNone/>
              <a:defRPr b="1" sz="36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Montserrat"/>
              <a:buNone/>
              <a:defRPr b="1" sz="36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Montserrat"/>
              <a:buNone/>
              <a:defRPr b="1" sz="36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Montserrat"/>
              <a:buNone/>
              <a:defRPr b="1" sz="36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561950" y="2507725"/>
            <a:ext cx="8020200" cy="375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19100" lvl="0" marL="457200"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Open Sans"/>
              <a:buChar char="○"/>
              <a:defRPr sz="3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Open Sans"/>
              <a:buChar char="●"/>
              <a:defRPr sz="24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Open Sans"/>
              <a:buChar char="■"/>
              <a:defRPr sz="24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Open Sans"/>
              <a:buChar char="●"/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Open Sans"/>
              <a:buChar char="○"/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Open Sans"/>
              <a:buChar char="■"/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Open Sans"/>
              <a:buChar char="●"/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Open Sans"/>
              <a:buChar char="○"/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Open Sans"/>
              <a:buChar char="■"/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</p:sldLayoutIdLst>
  <p:transition>
    <p:fade thruBlk="1"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8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://www.youtube.com/watch?v=NuSinwCpB4k" TargetMode="External"/><Relationship Id="rId4" Type="http://schemas.openxmlformats.org/officeDocument/2006/relationships/image" Target="../media/image6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0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s://www.buildingthinkingclassrooms.com/btc-tasks" TargetMode="External"/><Relationship Id="rId4" Type="http://schemas.openxmlformats.org/officeDocument/2006/relationships/hyperlink" Target="https://www.buildingthinkingclassrooms.com/btc-tasks?pgid=ltt5bjac-44b215d7-aecc-4bae-91a5-c6575a025534" TargetMode="External"/><Relationship Id="rId9" Type="http://schemas.openxmlformats.org/officeDocument/2006/relationships/image" Target="../media/image2.png"/><Relationship Id="rId5" Type="http://schemas.openxmlformats.org/officeDocument/2006/relationships/image" Target="../media/image1.png"/><Relationship Id="rId6" Type="http://schemas.openxmlformats.org/officeDocument/2006/relationships/hyperlink" Target="https://www.buildingthinkingclassrooms.com/btc-tasks?pgid=luxawkus-951007a2-afa3-440c-89bc-2714de7788f6" TargetMode="External"/><Relationship Id="rId7" Type="http://schemas.openxmlformats.org/officeDocument/2006/relationships/image" Target="../media/image4.png"/><Relationship Id="rId8" Type="http://schemas.openxmlformats.org/officeDocument/2006/relationships/hyperlink" Target="https://www.buildingthinkingclassrooms.com/btc-tasks" TargetMode="Externa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9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5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4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0.xml"/><Relationship Id="rId3" Type="http://schemas.openxmlformats.org/officeDocument/2006/relationships/hyperlink" Target="http://www.youtube.com/watch?v=gsR7NUmCDwE" TargetMode="External"/><Relationship Id="rId4" Type="http://schemas.openxmlformats.org/officeDocument/2006/relationships/image" Target="../media/image8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5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7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1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3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0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24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28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26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2.xml"/><Relationship Id="rId3" Type="http://schemas.openxmlformats.org/officeDocument/2006/relationships/hyperlink" Target="http://www.youtube.com/watch?v=6Ri1vNQBk6I" TargetMode="External"/><Relationship Id="rId4" Type="http://schemas.openxmlformats.org/officeDocument/2006/relationships/image" Target="../media/image27.jp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22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30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38.png"/><Relationship Id="rId4" Type="http://schemas.openxmlformats.org/officeDocument/2006/relationships/image" Target="../media/image32.png"/><Relationship Id="rId5" Type="http://schemas.openxmlformats.org/officeDocument/2006/relationships/image" Target="../media/image25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34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9.xml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0.xml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1.xml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2.xml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3.xml"/><Relationship Id="rId3" Type="http://schemas.openxmlformats.org/officeDocument/2006/relationships/hyperlink" Target="http://drive.google.com/file/d/15w2RiZKBa5kDucolsTB449UKfQsReif4/view" TargetMode="External"/><Relationship Id="rId4" Type="http://schemas.openxmlformats.org/officeDocument/2006/relationships/image" Target="../media/image29.jp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4.xml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5.xml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6.xml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33.png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8.xml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9.xml"/><Relationship Id="rId3" Type="http://schemas.openxmlformats.org/officeDocument/2006/relationships/image" Target="../media/image17.png"/><Relationship Id="rId4" Type="http://schemas.openxmlformats.org/officeDocument/2006/relationships/image" Target="../media/image35.png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0.xml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1.xml"/><Relationship Id="rId3" Type="http://schemas.openxmlformats.org/officeDocument/2006/relationships/hyperlink" Target="https://flatarmal.is/ad-byggja-upp-hugsandi-skolastofu/" TargetMode="External"/><Relationship Id="rId4" Type="http://schemas.openxmlformats.org/officeDocument/2006/relationships/hyperlink" Target="https://skolathraedir.is/2019/11/15/hvatt-til-hugsunar-i-staerdfraedi/" TargetMode="External"/><Relationship Id="rId5" Type="http://schemas.openxmlformats.org/officeDocument/2006/relationships/hyperlink" Target="https://haskolautgafan.is/products/hugsandi-skolastofa-i-staerdfraedi-bok-fyrir-kennara-a-ollum-skolastigum?taxon_id=7" TargetMode="External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2.xml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3.xml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4.xml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5.xml"/><Relationship Id="rId3" Type="http://schemas.openxmlformats.org/officeDocument/2006/relationships/hyperlink" Target="mailto:bjarnhek@hi.is" TargetMode="External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6.xml"/><Relationship Id="rId3" Type="http://schemas.openxmlformats.org/officeDocument/2006/relationships/hyperlink" Target="https://truframework.org/wp-content/uploads/2018/03/TRU-CG-Math-2018-version.pdf" TargetMode="External"/></Relationships>
</file>

<file path=ppt/slides/_rels/slide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67.xml"/></Relationships>
</file>

<file path=ppt/slides/_rels/slide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8.xml"/><Relationship Id="rId3" Type="http://schemas.openxmlformats.org/officeDocument/2006/relationships/image" Target="../media/image41.jpg"/></Relationships>
</file>

<file path=ppt/slides/_rels/slide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9.xml"/><Relationship Id="rId3" Type="http://schemas.openxmlformats.org/officeDocument/2006/relationships/hyperlink" Target="https://www.qrstuff.com/" TargetMode="External"/><Relationship Id="rId4" Type="http://schemas.openxmlformats.org/officeDocument/2006/relationships/hyperlink" Target="http://classtools.net/random-group-generator/" TargetMode="External"/></Relationships>
</file>

<file path=ppt/slides/_rels/slide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0.xml"/><Relationship Id="rId3" Type="http://schemas.openxmlformats.org/officeDocument/2006/relationships/image" Target="../media/image36.png"/></Relationships>
</file>

<file path=ppt/slides/_rels/slide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1.xml"/><Relationship Id="rId3" Type="http://schemas.openxmlformats.org/officeDocument/2006/relationships/image" Target="../media/image37.png"/></Relationships>
</file>

<file path=ppt/slides/_rels/slide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2.xml"/><Relationship Id="rId3" Type="http://schemas.openxmlformats.org/officeDocument/2006/relationships/image" Target="../media/image46.png"/></Relationships>
</file>

<file path=ppt/slides/_rels/slide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3.xml"/><Relationship Id="rId3" Type="http://schemas.openxmlformats.org/officeDocument/2006/relationships/image" Target="../media/image39.png"/><Relationship Id="rId4" Type="http://schemas.openxmlformats.org/officeDocument/2006/relationships/image" Target="../media/image44.png"/><Relationship Id="rId5" Type="http://schemas.openxmlformats.org/officeDocument/2006/relationships/image" Target="../media/image42.png"/></Relationships>
</file>

<file path=ppt/slides/_rels/slide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4.xml"/><Relationship Id="rId3" Type="http://schemas.openxmlformats.org/officeDocument/2006/relationships/image" Target="../media/image41.jpg"/></Relationships>
</file>

<file path=ppt/slides/_rels/slide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5.xml"/><Relationship Id="rId3" Type="http://schemas.openxmlformats.org/officeDocument/2006/relationships/image" Target="../media/image48.png"/><Relationship Id="rId4" Type="http://schemas.openxmlformats.org/officeDocument/2006/relationships/image" Target="../media/image45.png"/><Relationship Id="rId5" Type="http://schemas.openxmlformats.org/officeDocument/2006/relationships/image" Target="../media/image40.png"/></Relationships>
</file>

<file path=ppt/slides/_rels/slide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6.xml"/><Relationship Id="rId3" Type="http://schemas.openxmlformats.org/officeDocument/2006/relationships/image" Target="../media/image48.png"/></Relationships>
</file>

<file path=ppt/slides/_rels/slide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7.xml"/><Relationship Id="rId3" Type="http://schemas.openxmlformats.org/officeDocument/2006/relationships/image" Target="../media/image43.png"/></Relationships>
</file>

<file path=ppt/slides/_rels/slide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8.xml"/><Relationship Id="rId3" Type="http://schemas.openxmlformats.org/officeDocument/2006/relationships/image" Target="../media/image49.png"/></Relationships>
</file>

<file path=ppt/slides/_rels/slide7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9.xml"/><Relationship Id="rId3" Type="http://schemas.openxmlformats.org/officeDocument/2006/relationships/image" Target="../media/image51.png"/><Relationship Id="rId4" Type="http://schemas.openxmlformats.org/officeDocument/2006/relationships/hyperlink" Target="https://www.classtools.net/random-group-generator/" TargetMode="External"/></Relationships>
</file>

<file path=ppt/slides/_rels/slide8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80.xml"/><Relationship Id="rId3" Type="http://schemas.openxmlformats.org/officeDocument/2006/relationships/image" Target="../media/image50.png"/><Relationship Id="rId4" Type="http://schemas.openxmlformats.org/officeDocument/2006/relationships/image" Target="../media/image4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B5394"/>
        </a:solidFill>
      </p:bgPr>
    </p:bg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9"/>
          <p:cNvSpPr txBox="1"/>
          <p:nvPr/>
        </p:nvSpPr>
        <p:spPr>
          <a:xfrm>
            <a:off x="471325" y="1964125"/>
            <a:ext cx="8370300" cy="3777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HUGSANDI SKÓLASTOFA</a:t>
            </a:r>
            <a:endParaRPr b="1" sz="5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900">
                <a:solidFill>
                  <a:srgbClr val="FFC800"/>
                </a:solidFill>
                <a:latin typeface="Montserrat"/>
                <a:ea typeface="Montserrat"/>
                <a:cs typeface="Montserrat"/>
                <a:sym typeface="Montserrat"/>
              </a:rPr>
              <a:t>VINNUSMIÐJA FYRIR KENNARA</a:t>
            </a:r>
            <a:endParaRPr b="1" sz="5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8" name="Google Shape;78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472246">
            <a:off x="4178567" y="703616"/>
            <a:ext cx="4803069" cy="264884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79" name="Google Shape;79;p19"/>
          <p:cNvSpPr txBox="1"/>
          <p:nvPr/>
        </p:nvSpPr>
        <p:spPr>
          <a:xfrm>
            <a:off x="2835500" y="5986825"/>
            <a:ext cx="61689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Bjarnheiður Kristinsdóttir</a:t>
            </a:r>
            <a:endParaRPr sz="21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bjarnhek@hi.is</a:t>
            </a:r>
            <a:endParaRPr sz="21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0"/>
          <p:cNvSpPr txBox="1"/>
          <p:nvPr>
            <p:ph idx="4294967295" type="title"/>
          </p:nvPr>
        </p:nvSpPr>
        <p:spPr>
          <a:xfrm>
            <a:off x="457200" y="596826"/>
            <a:ext cx="8229600" cy="609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Misserið</a:t>
            </a:r>
            <a:endParaRPr/>
          </a:p>
        </p:txBody>
      </p:sp>
      <p:sp>
        <p:nvSpPr>
          <p:cNvPr id="85" name="Google Shape;85;p20"/>
          <p:cNvSpPr/>
          <p:nvPr/>
        </p:nvSpPr>
        <p:spPr>
          <a:xfrm>
            <a:off x="627975" y="2287100"/>
            <a:ext cx="8058900" cy="1893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6" name="Google Shape;86;p20"/>
          <p:cNvSpPr txBox="1"/>
          <p:nvPr/>
        </p:nvSpPr>
        <p:spPr>
          <a:xfrm>
            <a:off x="457200" y="3038925"/>
            <a:ext cx="21147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Innleiðing á nýju vinnulagi með þrautalausnum</a:t>
            </a:r>
            <a:endParaRPr sz="2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7" name="Google Shape;87;p20"/>
          <p:cNvSpPr/>
          <p:nvPr/>
        </p:nvSpPr>
        <p:spPr>
          <a:xfrm rot="5400000">
            <a:off x="777506" y="2466425"/>
            <a:ext cx="398700" cy="697800"/>
          </a:xfrm>
          <a:prstGeom prst="rightBrace">
            <a:avLst>
              <a:gd fmla="val 50000" name="adj1"/>
              <a:gd fmla="val 50000" name="adj2"/>
            </a:avLst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8" name="Google Shape;88;p20"/>
          <p:cNvSpPr txBox="1"/>
          <p:nvPr/>
        </p:nvSpPr>
        <p:spPr>
          <a:xfrm>
            <a:off x="3360800" y="3154250"/>
            <a:ext cx="3907500" cy="17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Verkefni sett fram sem handrit í röð sem hentar hugsandi skólastofu (vaxandi erfiðleikastig / kynning nýrra hugtaka</a:t>
            </a:r>
            <a:r>
              <a:rPr lang="en" sz="2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)</a:t>
            </a:r>
            <a:endParaRPr sz="2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9" name="Google Shape;89;p20"/>
          <p:cNvSpPr/>
          <p:nvPr/>
        </p:nvSpPr>
        <p:spPr>
          <a:xfrm rot="5400000">
            <a:off x="4776766" y="-771025"/>
            <a:ext cx="398700" cy="7172700"/>
          </a:xfrm>
          <a:prstGeom prst="rightBrace">
            <a:avLst>
              <a:gd fmla="val 50000" name="adj1"/>
              <a:gd fmla="val 50000" name="adj2"/>
            </a:avLst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1"/>
          <p:cNvSpPr txBox="1"/>
          <p:nvPr>
            <p:ph idx="4294967295" type="title"/>
          </p:nvPr>
        </p:nvSpPr>
        <p:spPr>
          <a:xfrm>
            <a:off x="628050" y="477176"/>
            <a:ext cx="8229600" cy="609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Kennslustundin</a:t>
            </a:r>
            <a:endParaRPr/>
          </a:p>
        </p:txBody>
      </p:sp>
      <p:sp>
        <p:nvSpPr>
          <p:cNvPr id="95" name="Google Shape;95;p21"/>
          <p:cNvSpPr/>
          <p:nvPr/>
        </p:nvSpPr>
        <p:spPr>
          <a:xfrm>
            <a:off x="627975" y="2744300"/>
            <a:ext cx="8058900" cy="1893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6" name="Google Shape;96;p21"/>
          <p:cNvSpPr txBox="1"/>
          <p:nvPr/>
        </p:nvSpPr>
        <p:spPr>
          <a:xfrm>
            <a:off x="457200" y="3496125"/>
            <a:ext cx="2114700" cy="29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CFE2F3"/>
                </a:solidFill>
                <a:latin typeface="Open Sans"/>
                <a:ea typeface="Open Sans"/>
                <a:cs typeface="Open Sans"/>
                <a:sym typeface="Open Sans"/>
              </a:rPr>
              <a:t>Byrjun</a:t>
            </a:r>
            <a:endParaRPr b="1" sz="2000">
              <a:solidFill>
                <a:srgbClr val="CFE2F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CFE2F3"/>
                </a:solidFill>
                <a:latin typeface="Open Sans"/>
                <a:ea typeface="Open Sans"/>
                <a:cs typeface="Open Sans"/>
                <a:sym typeface="Open Sans"/>
              </a:rPr>
              <a:t>Fyrstu 5 mínútur (mesta lagi) notaðar til upprifjunar eða að ná fram sameiginlegum skilningi á hvað fyrsta verkefni dagsins felur í sér.</a:t>
            </a:r>
            <a:endParaRPr sz="1800">
              <a:solidFill>
                <a:srgbClr val="CFE2F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7" name="Google Shape;97;p21"/>
          <p:cNvSpPr/>
          <p:nvPr/>
        </p:nvSpPr>
        <p:spPr>
          <a:xfrm rot="5400000">
            <a:off x="777506" y="2923625"/>
            <a:ext cx="398700" cy="697800"/>
          </a:xfrm>
          <a:prstGeom prst="rightBrace">
            <a:avLst>
              <a:gd fmla="val 50000" name="adj1"/>
              <a:gd fmla="val 50000" name="adj2"/>
            </a:avLst>
          </a:prstGeom>
          <a:noFill/>
          <a:ln cap="flat" cmpd="sng" w="38100">
            <a:solidFill>
              <a:srgbClr val="CFE2F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8" name="Google Shape;98;p21"/>
          <p:cNvSpPr txBox="1"/>
          <p:nvPr/>
        </p:nvSpPr>
        <p:spPr>
          <a:xfrm>
            <a:off x="3360800" y="3611450"/>
            <a:ext cx="5201700" cy="326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457200" lvl="0" marL="3200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FFF2CC"/>
                </a:solidFill>
                <a:latin typeface="Open Sans"/>
                <a:ea typeface="Open Sans"/>
                <a:cs typeface="Open Sans"/>
                <a:sym typeface="Open Sans"/>
              </a:rPr>
              <a:t>Lok</a:t>
            </a:r>
            <a:endParaRPr b="1" sz="2000">
              <a:solidFill>
                <a:srgbClr val="FFF2CC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2CC"/>
                </a:solidFill>
                <a:latin typeface="Open Sans"/>
                <a:ea typeface="Open Sans"/>
                <a:cs typeface="Open Sans"/>
                <a:sym typeface="Open Sans"/>
              </a:rPr>
              <a:t>Minnst </a:t>
            </a:r>
            <a:r>
              <a:rPr b="1" lang="en" sz="1800">
                <a:solidFill>
                  <a:srgbClr val="FFF2CC"/>
                </a:solidFill>
                <a:latin typeface="Open Sans"/>
                <a:ea typeface="Open Sans"/>
                <a:cs typeface="Open Sans"/>
                <a:sym typeface="Open Sans"/>
              </a:rPr>
              <a:t>þriðjungur</a:t>
            </a:r>
            <a:r>
              <a:rPr lang="en" sz="1800">
                <a:solidFill>
                  <a:srgbClr val="FFF2CC"/>
                </a:solidFill>
                <a:latin typeface="Open Sans"/>
                <a:ea typeface="Open Sans"/>
                <a:cs typeface="Open Sans"/>
                <a:sym typeface="Open Sans"/>
              </a:rPr>
              <a:t> kennslustundar fer í að festa námsefnið í sessi, þ.e. 1-3 af eftirfarandi:</a:t>
            </a:r>
            <a:endParaRPr sz="1800">
              <a:solidFill>
                <a:srgbClr val="FFF2CC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F2CC"/>
              </a:buClr>
              <a:buSzPts val="1800"/>
              <a:buFont typeface="Open Sans"/>
              <a:buChar char="●"/>
            </a:pPr>
            <a:r>
              <a:rPr lang="en" sz="1800">
                <a:solidFill>
                  <a:srgbClr val="FFF2CC"/>
                </a:solidFill>
                <a:latin typeface="Open Sans"/>
                <a:ea typeface="Open Sans"/>
                <a:cs typeface="Open Sans"/>
                <a:sym typeface="Open Sans"/>
              </a:rPr>
              <a:t>Samantekt (aldrei sleppt!)</a:t>
            </a:r>
            <a:endParaRPr sz="1800">
              <a:solidFill>
                <a:srgbClr val="FFF2CC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FFF2CC"/>
              </a:buClr>
              <a:buSzPts val="1800"/>
              <a:buFont typeface="Open Sans"/>
              <a:buChar char="○"/>
            </a:pPr>
            <a:r>
              <a:rPr lang="en" sz="1800">
                <a:solidFill>
                  <a:srgbClr val="FFF2CC"/>
                </a:solidFill>
                <a:latin typeface="Open Sans"/>
                <a:ea typeface="Open Sans"/>
                <a:cs typeface="Open Sans"/>
                <a:sym typeface="Open Sans"/>
              </a:rPr>
              <a:t>Flest með eins lausnir: raða þremur verkefnum í röð eftir áskorunarstigi</a:t>
            </a:r>
            <a:endParaRPr sz="1800">
              <a:solidFill>
                <a:srgbClr val="FFF2CC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FFF2CC"/>
              </a:buClr>
              <a:buSzPts val="1800"/>
              <a:buFont typeface="Open Sans"/>
              <a:buChar char="○"/>
            </a:pPr>
            <a:r>
              <a:rPr lang="en" sz="1800">
                <a:solidFill>
                  <a:srgbClr val="FFF2CC"/>
                </a:solidFill>
                <a:latin typeface="Open Sans"/>
                <a:ea typeface="Open Sans"/>
                <a:cs typeface="Open Sans"/>
                <a:sym typeface="Open Sans"/>
              </a:rPr>
              <a:t>Ólíkar lausnarleiðir: Ganga um galleríið</a:t>
            </a:r>
            <a:endParaRPr sz="1800">
              <a:solidFill>
                <a:srgbClr val="FFF2CC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F2CC"/>
              </a:buClr>
              <a:buSzPts val="1800"/>
              <a:buFont typeface="Open Sans"/>
              <a:buChar char="●"/>
            </a:pPr>
            <a:r>
              <a:rPr lang="en" sz="1800">
                <a:solidFill>
                  <a:srgbClr val="FFF2CC"/>
                </a:solidFill>
                <a:latin typeface="Open Sans"/>
                <a:ea typeface="Open Sans"/>
                <a:cs typeface="Open Sans"/>
                <a:sym typeface="Open Sans"/>
              </a:rPr>
              <a:t>Kannaðu-eigin-skilning</a:t>
            </a:r>
            <a:endParaRPr sz="1800">
              <a:solidFill>
                <a:srgbClr val="FFF2CC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F2CC"/>
              </a:buClr>
              <a:buSzPts val="1800"/>
              <a:buFont typeface="Open Sans"/>
              <a:buChar char="●"/>
            </a:pPr>
            <a:r>
              <a:rPr lang="en" sz="1800">
                <a:solidFill>
                  <a:srgbClr val="FFF2CC"/>
                </a:solidFill>
                <a:latin typeface="Open Sans"/>
                <a:ea typeface="Open Sans"/>
                <a:cs typeface="Open Sans"/>
                <a:sym typeface="Open Sans"/>
              </a:rPr>
              <a:t>Glósur sem gagnast síðar meir</a:t>
            </a:r>
            <a:endParaRPr sz="1800">
              <a:solidFill>
                <a:srgbClr val="FFF2CC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FFF2CC"/>
              </a:buClr>
              <a:buSzPts val="1800"/>
              <a:buFont typeface="Open Sans"/>
              <a:buChar char="○"/>
            </a:pPr>
            <a:r>
              <a:rPr lang="en" sz="1800">
                <a:solidFill>
                  <a:srgbClr val="FFF2CC"/>
                </a:solidFill>
                <a:latin typeface="Open Sans"/>
                <a:ea typeface="Open Sans"/>
                <a:cs typeface="Open Sans"/>
                <a:sym typeface="Open Sans"/>
              </a:rPr>
              <a:t>Fyrir hið gleymna framtíðar-sjálf</a:t>
            </a:r>
            <a:endParaRPr sz="1800">
              <a:solidFill>
                <a:srgbClr val="FFF2CC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9" name="Google Shape;99;p21"/>
          <p:cNvSpPr/>
          <p:nvPr/>
        </p:nvSpPr>
        <p:spPr>
          <a:xfrm rot="5400000">
            <a:off x="7127124" y="2036525"/>
            <a:ext cx="398700" cy="2472000"/>
          </a:xfrm>
          <a:prstGeom prst="rightBrace">
            <a:avLst>
              <a:gd fmla="val 50000" name="adj1"/>
              <a:gd fmla="val 50000" name="adj2"/>
            </a:avLst>
          </a:prstGeom>
          <a:noFill/>
          <a:ln cap="flat" cmpd="sng" w="38100">
            <a:solidFill>
              <a:srgbClr val="FFF2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0" name="Google Shape;100;p21"/>
          <p:cNvSpPr/>
          <p:nvPr/>
        </p:nvSpPr>
        <p:spPr>
          <a:xfrm rot="-5400000">
            <a:off x="3552376" y="333975"/>
            <a:ext cx="398700" cy="4418700"/>
          </a:xfrm>
          <a:prstGeom prst="rightBrace">
            <a:avLst>
              <a:gd fmla="val 50000" name="adj1"/>
              <a:gd fmla="val 50000" name="adj2"/>
            </a:avLst>
          </a:prstGeom>
          <a:noFill/>
          <a:ln cap="flat" cmpd="sng" w="38100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D9D2E9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1" name="Google Shape;101;p21"/>
          <p:cNvSpPr txBox="1"/>
          <p:nvPr/>
        </p:nvSpPr>
        <p:spPr>
          <a:xfrm>
            <a:off x="2856825" y="934109"/>
            <a:ext cx="4622100" cy="16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D9D2E9"/>
                </a:solidFill>
                <a:latin typeface="Open Sans"/>
                <a:ea typeface="Open Sans"/>
                <a:cs typeface="Open Sans"/>
                <a:sym typeface="Open Sans"/>
              </a:rPr>
              <a:t>Miðja</a:t>
            </a:r>
            <a:endParaRPr b="1" sz="2000">
              <a:solidFill>
                <a:srgbClr val="D9D2E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D9D2E9"/>
                </a:solidFill>
                <a:latin typeface="Open Sans"/>
                <a:ea typeface="Open Sans"/>
                <a:cs typeface="Open Sans"/>
                <a:sym typeface="Open Sans"/>
              </a:rPr>
              <a:t>Nemendur vinna við töflurnar.</a:t>
            </a:r>
            <a:endParaRPr sz="1800">
              <a:solidFill>
                <a:srgbClr val="D9D2E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D9D2E9"/>
                </a:solidFill>
                <a:latin typeface="Open Sans"/>
                <a:ea typeface="Open Sans"/>
                <a:cs typeface="Open Sans"/>
                <a:sym typeface="Open Sans"/>
              </a:rPr>
              <a:t>Kennari viðheldur flæði með því að gefa vísbendingar og útvíkkanir eða fá nemendur til að spjalla saman</a:t>
            </a:r>
            <a:endParaRPr sz="1800">
              <a:solidFill>
                <a:srgbClr val="D9D2E9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B5394"/>
        </a:solidFill>
      </p:bgPr>
    </p:bg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2"/>
          <p:cNvSpPr txBox="1"/>
          <p:nvPr/>
        </p:nvSpPr>
        <p:spPr>
          <a:xfrm>
            <a:off x="461375" y="2303050"/>
            <a:ext cx="7978800" cy="3200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5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Kennsluhættir</a:t>
            </a:r>
            <a:r>
              <a:rPr b="1" lang="en" sz="5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:</a:t>
            </a:r>
            <a:endParaRPr b="1" sz="5800">
              <a:solidFill>
                <a:srgbClr val="FFC8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800">
                <a:solidFill>
                  <a:srgbClr val="FFC800"/>
                </a:solidFill>
                <a:latin typeface="Montserrat"/>
                <a:ea typeface="Montserrat"/>
                <a:cs typeface="Montserrat"/>
                <a:sym typeface="Montserrat"/>
              </a:rPr>
              <a:t>14 BREYTINGAR</a:t>
            </a:r>
            <a:r>
              <a:rPr b="1" lang="en" sz="5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b="1" lang="en" sz="3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ætlaðar til að hvetja nemendur til að </a:t>
            </a:r>
            <a:r>
              <a:rPr b="1" lang="en" sz="3000">
                <a:solidFill>
                  <a:srgbClr val="FFC800"/>
                </a:solidFill>
                <a:latin typeface="Montserrat"/>
                <a:ea typeface="Montserrat"/>
                <a:cs typeface="Montserrat"/>
                <a:sym typeface="Montserrat"/>
              </a:rPr>
              <a:t>hugsa og læra til skilnings</a:t>
            </a:r>
            <a:endParaRPr b="1" sz="3000">
              <a:solidFill>
                <a:srgbClr val="FFC8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7" name="Google Shape;107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170535">
            <a:off x="6570134" y="153439"/>
            <a:ext cx="2210507" cy="32132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3"/>
          <p:cNvSpPr txBox="1"/>
          <p:nvPr>
            <p:ph type="title"/>
          </p:nvPr>
        </p:nvSpPr>
        <p:spPr>
          <a:xfrm>
            <a:off x="457200" y="596826"/>
            <a:ext cx="8229600" cy="142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Byggt á niðurstöðum vinnuhóps Peter Liljedahl við Simon Fraser háskóla í Kanada</a:t>
            </a:r>
            <a:endParaRPr/>
          </a:p>
        </p:txBody>
      </p:sp>
      <p:sp>
        <p:nvSpPr>
          <p:cNvPr id="113" name="Google Shape;113;p23"/>
          <p:cNvSpPr txBox="1"/>
          <p:nvPr>
            <p:ph idx="1" type="body"/>
          </p:nvPr>
        </p:nvSpPr>
        <p:spPr>
          <a:xfrm>
            <a:off x="549975" y="2233875"/>
            <a:ext cx="2691000" cy="378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>
                <a:latin typeface="Montserrat"/>
                <a:ea typeface="Montserrat"/>
                <a:cs typeface="Montserrat"/>
                <a:sym typeface="Montserrat"/>
              </a:rPr>
              <a:t>400+ KENNARAR OG KENNARANEMAR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4" name="Google Shape;114;p23"/>
          <p:cNvSpPr txBox="1"/>
          <p:nvPr>
            <p:ph idx="12" type="sldNum"/>
          </p:nvPr>
        </p:nvSpPr>
        <p:spPr>
          <a:xfrm>
            <a:off x="8556775" y="6471400"/>
            <a:ext cx="548700" cy="38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5" name="Google Shape;115;p23"/>
          <p:cNvSpPr txBox="1"/>
          <p:nvPr>
            <p:ph idx="2" type="body"/>
          </p:nvPr>
        </p:nvSpPr>
        <p:spPr>
          <a:xfrm>
            <a:off x="3683691" y="2233875"/>
            <a:ext cx="2691000" cy="378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>
                <a:latin typeface="Montserrat"/>
                <a:ea typeface="Montserrat"/>
                <a:cs typeface="Montserrat"/>
                <a:sym typeface="Montserrat"/>
              </a:rPr>
              <a:t>17 ÁR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6" name="Google Shape;116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229063"/>
            <a:ext cx="5715000" cy="3629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38800" y="3229063"/>
            <a:ext cx="5715000" cy="3629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>
            <a:off x="457200" y="596826"/>
            <a:ext cx="8229600" cy="72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14 atriði sem hafa áhrif</a:t>
            </a:r>
            <a:endParaRPr/>
          </a:p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>
            <a:off x="561950" y="1288525"/>
            <a:ext cx="8020200" cy="533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7350" lvl="0" marL="457200" rtl="0" algn="l">
              <a:spcBef>
                <a:spcPts val="600"/>
              </a:spcBef>
              <a:spcAft>
                <a:spcPts val="0"/>
              </a:spcAft>
              <a:buSzPts val="2500"/>
              <a:buAutoNum type="arabicPeriod"/>
            </a:pPr>
            <a:r>
              <a:rPr lang="en" sz="2500"/>
              <a:t>Hvaða gerð verkefna við leggjum fyrir</a:t>
            </a:r>
            <a:endParaRPr sz="2500"/>
          </a:p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SzPts val="2500"/>
              <a:buAutoNum type="arabicPeriod"/>
            </a:pPr>
            <a:r>
              <a:rPr lang="en" sz="2500"/>
              <a:t>Hvernig við myndum hópa til samvinnu</a:t>
            </a:r>
            <a:endParaRPr sz="2500"/>
          </a:p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SzPts val="2500"/>
              <a:buAutoNum type="arabicPeriod"/>
            </a:pPr>
            <a:r>
              <a:rPr lang="en" sz="2500"/>
              <a:t>Hvar nemendur vinna verkefnin</a:t>
            </a:r>
            <a:endParaRPr sz="2500"/>
          </a:p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SzPts val="2500"/>
              <a:buAutoNum type="arabicPeriod"/>
            </a:pPr>
            <a:r>
              <a:rPr lang="en" sz="2500"/>
              <a:t>Hvernig við röðum húsgögnum</a:t>
            </a:r>
            <a:endParaRPr sz="2500"/>
          </a:p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SzPts val="2500"/>
              <a:buAutoNum type="arabicPeriod"/>
            </a:pPr>
            <a:r>
              <a:rPr lang="en" sz="2500"/>
              <a:t>Hvaða spurningum við svörum og hvernig</a:t>
            </a:r>
            <a:endParaRPr sz="2500"/>
          </a:p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SzPts val="2500"/>
              <a:buAutoNum type="arabicPeriod"/>
            </a:pPr>
            <a:r>
              <a:rPr lang="en" sz="2500"/>
              <a:t>Hvenær, h</a:t>
            </a:r>
            <a:r>
              <a:rPr lang="en" sz="2500"/>
              <a:t>var og hvernig við leggjum fyrir verkefni</a:t>
            </a:r>
            <a:endParaRPr sz="2500"/>
          </a:p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SzPts val="2500"/>
              <a:buAutoNum type="arabicPeriod"/>
            </a:pPr>
            <a:r>
              <a:rPr lang="en" sz="2500"/>
              <a:t>Hvernig heimavinnu er háttað</a:t>
            </a:r>
            <a:endParaRPr sz="2500"/>
          </a:p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SzPts val="2500"/>
              <a:buAutoNum type="arabicPeriod"/>
            </a:pPr>
            <a:r>
              <a:rPr lang="en" sz="2500"/>
              <a:t>Hvernig við stuðlum að nemendasjálfstæði</a:t>
            </a:r>
            <a:endParaRPr sz="2500"/>
          </a:p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SzPts val="2500"/>
              <a:buAutoNum type="arabicPeriod"/>
            </a:pPr>
            <a:r>
              <a:rPr lang="en" sz="2500"/>
              <a:t>Notkun vísbendinga og útvíkkana</a:t>
            </a:r>
            <a:endParaRPr sz="2500"/>
          </a:p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SzPts val="2500"/>
              <a:buAutoNum type="arabicPeriod"/>
            </a:pPr>
            <a:r>
              <a:rPr lang="en" sz="2500"/>
              <a:t>Hvernig við festum námsefnið í sessi</a:t>
            </a:r>
            <a:endParaRPr sz="2500"/>
          </a:p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SzPts val="2500"/>
              <a:buAutoNum type="arabicPeriod"/>
            </a:pPr>
            <a:r>
              <a:rPr lang="en" sz="2500"/>
              <a:t>Hvernig nemendur glósa</a:t>
            </a:r>
            <a:endParaRPr sz="2500"/>
          </a:p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SzPts val="2500"/>
              <a:buAutoNum type="arabicPeriod"/>
            </a:pPr>
            <a:r>
              <a:rPr lang="en" sz="2500"/>
              <a:t>Það sem við kjósum að meta</a:t>
            </a:r>
            <a:endParaRPr sz="2500"/>
          </a:p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SzPts val="2500"/>
              <a:buAutoNum type="arabicPeriod"/>
            </a:pPr>
            <a:r>
              <a:rPr lang="en" sz="2500"/>
              <a:t>Hvernig við notum leiðsagnarmat</a:t>
            </a:r>
            <a:endParaRPr sz="2500"/>
          </a:p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SzPts val="2500"/>
              <a:buAutoNum type="arabicPeriod"/>
            </a:pPr>
            <a:r>
              <a:rPr lang="en" sz="2500"/>
              <a:t>Hvernig við gefum einkunnir</a:t>
            </a:r>
            <a:endParaRPr sz="25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Google Shape;128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8808" y="0"/>
            <a:ext cx="8496794" cy="685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Google Shape;133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839204" cy="589568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26"/>
          <p:cNvSpPr txBox="1"/>
          <p:nvPr/>
        </p:nvSpPr>
        <p:spPr>
          <a:xfrm>
            <a:off x="3448000" y="6145625"/>
            <a:ext cx="54807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Mynd: Chehalis School District</a:t>
            </a:r>
            <a:endParaRPr sz="2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7"/>
          <p:cNvSpPr txBox="1"/>
          <p:nvPr>
            <p:ph idx="4294967295" type="ctrTitle"/>
          </p:nvPr>
        </p:nvSpPr>
        <p:spPr>
          <a:xfrm>
            <a:off x="651275" y="434725"/>
            <a:ext cx="3632700" cy="1546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INNLEIÐING ATRIÐA Í 4 SKREFUM</a:t>
            </a:r>
            <a:endParaRPr/>
          </a:p>
        </p:txBody>
      </p:sp>
      <p:sp>
        <p:nvSpPr>
          <p:cNvPr id="140" name="Google Shape;140;p27"/>
          <p:cNvSpPr txBox="1"/>
          <p:nvPr>
            <p:ph idx="4294967295" type="subTitle"/>
          </p:nvPr>
        </p:nvSpPr>
        <p:spPr>
          <a:xfrm>
            <a:off x="651275" y="2022000"/>
            <a:ext cx="4734600" cy="43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8300" lvl="0" marL="457200" rtl="0" algn="l">
              <a:spcBef>
                <a:spcPts val="600"/>
              </a:spcBef>
              <a:spcAft>
                <a:spcPts val="0"/>
              </a:spcAft>
              <a:buSzPts val="2200"/>
              <a:buAutoNum type="arabicPeriod"/>
            </a:pPr>
            <a:r>
              <a:rPr lang="en" sz="2200"/>
              <a:t>Verðug verkefni, slembihópar, tússtöflur</a:t>
            </a:r>
            <a:endParaRPr sz="2200"/>
          </a:p>
          <a:p>
            <a:pPr indent="-368300" lvl="0" marL="457200" rtl="0" algn="l">
              <a:spcBef>
                <a:spcPts val="1000"/>
              </a:spcBef>
              <a:spcAft>
                <a:spcPts val="0"/>
              </a:spcAft>
              <a:buSzPts val="2200"/>
              <a:buAutoNum type="arabicPeriod"/>
            </a:pPr>
            <a:r>
              <a:rPr lang="en" sz="2200"/>
              <a:t>Framhlið fjarlægð, svara vissum spurningum, leggja fyrir verkefni strax munnlega, kanna skilning, flæði upplýsinga</a:t>
            </a:r>
            <a:endParaRPr sz="2200"/>
          </a:p>
          <a:p>
            <a:pPr indent="-368300" lvl="0" marL="457200" rtl="0" algn="l">
              <a:spcBef>
                <a:spcPts val="1000"/>
              </a:spcBef>
              <a:spcAft>
                <a:spcPts val="0"/>
              </a:spcAft>
              <a:buSzPts val="2200"/>
              <a:buAutoNum type="arabicPeriod"/>
            </a:pPr>
            <a:r>
              <a:rPr lang="en" sz="2200"/>
              <a:t>Vísbendingar og útvíkkanir, þekking fest í sessi, glósur nemenda fyrir framtíðar sjálf</a:t>
            </a:r>
            <a:endParaRPr sz="2200"/>
          </a:p>
          <a:p>
            <a:pPr indent="-368300" lvl="0" marL="457200" rtl="0" algn="l">
              <a:spcBef>
                <a:spcPts val="1000"/>
              </a:spcBef>
              <a:spcAft>
                <a:spcPts val="1000"/>
              </a:spcAft>
              <a:buSzPts val="2200"/>
              <a:buAutoNum type="arabicPeriod"/>
            </a:pPr>
            <a:r>
              <a:rPr lang="en" sz="2200"/>
              <a:t>Námsmat, leiðsagnarnám, einkunnagjöf byggð á gögnum</a:t>
            </a:r>
            <a:endParaRPr sz="2200"/>
          </a:p>
        </p:txBody>
      </p:sp>
      <p:pic>
        <p:nvPicPr>
          <p:cNvPr id="141" name="Google Shape;141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64669" y="0"/>
            <a:ext cx="3312655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8"/>
          <p:cNvSpPr/>
          <p:nvPr/>
        </p:nvSpPr>
        <p:spPr>
          <a:xfrm>
            <a:off x="4974050" y="318975"/>
            <a:ext cx="378900" cy="1455300"/>
          </a:xfrm>
          <a:prstGeom prst="leftBrace">
            <a:avLst>
              <a:gd fmla="val 50000" name="adj1"/>
              <a:gd fmla="val 50000" name="adj2"/>
            </a:avLst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7" name="Google Shape;147;p28"/>
          <p:cNvSpPr/>
          <p:nvPr/>
        </p:nvSpPr>
        <p:spPr>
          <a:xfrm>
            <a:off x="4595150" y="1926700"/>
            <a:ext cx="378900" cy="1455300"/>
          </a:xfrm>
          <a:prstGeom prst="leftBrace">
            <a:avLst>
              <a:gd fmla="val 50000" name="adj1"/>
              <a:gd fmla="val 50000" name="adj2"/>
            </a:avLst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8" name="Google Shape;148;p28"/>
          <p:cNvSpPr/>
          <p:nvPr/>
        </p:nvSpPr>
        <p:spPr>
          <a:xfrm>
            <a:off x="5159225" y="3382000"/>
            <a:ext cx="378900" cy="1455300"/>
          </a:xfrm>
          <a:prstGeom prst="leftBrace">
            <a:avLst>
              <a:gd fmla="val 50000" name="adj1"/>
              <a:gd fmla="val 50000" name="adj2"/>
            </a:avLst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9" name="Google Shape;149;p28"/>
          <p:cNvSpPr/>
          <p:nvPr/>
        </p:nvSpPr>
        <p:spPr>
          <a:xfrm>
            <a:off x="4780325" y="5016100"/>
            <a:ext cx="378900" cy="1455300"/>
          </a:xfrm>
          <a:prstGeom prst="leftBrace">
            <a:avLst>
              <a:gd fmla="val 50000" name="adj1"/>
              <a:gd fmla="val 50000" name="adj2"/>
            </a:avLst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0" name="Google Shape;150;p28"/>
          <p:cNvSpPr txBox="1"/>
          <p:nvPr/>
        </p:nvSpPr>
        <p:spPr>
          <a:xfrm>
            <a:off x="1246000" y="562300"/>
            <a:ext cx="36084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Innleiða allt í einu</a:t>
            </a:r>
            <a:endParaRPr sz="2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(tekur 1-2 vikur)</a:t>
            </a:r>
            <a:endParaRPr sz="2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1" name="Google Shape;151;p28"/>
          <p:cNvSpPr txBox="1"/>
          <p:nvPr/>
        </p:nvSpPr>
        <p:spPr>
          <a:xfrm>
            <a:off x="311875" y="1792450"/>
            <a:ext cx="43431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Eitt atriði í einu (ákveddu röðina sjálf/t/ur) en alltaf bíða með nýtt atriði þar til hin ganga sæmilega vel</a:t>
            </a:r>
            <a:endParaRPr sz="2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2" name="Google Shape;152;p28"/>
          <p:cNvSpPr txBox="1"/>
          <p:nvPr/>
        </p:nvSpPr>
        <p:spPr>
          <a:xfrm>
            <a:off x="491225" y="3646625"/>
            <a:ext cx="46680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Eitt atriði í einu (í nákvæmlega þessari röð)</a:t>
            </a:r>
            <a:endParaRPr sz="2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3" name="Google Shape;153;p28"/>
          <p:cNvSpPr txBox="1"/>
          <p:nvPr/>
        </p:nvSpPr>
        <p:spPr>
          <a:xfrm>
            <a:off x="1097225" y="5098650"/>
            <a:ext cx="36084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Einkunnagjöfin kemur síðast (hin tvö koma í hvaða röð sem er á undan þessu síðasta)</a:t>
            </a:r>
            <a:endParaRPr sz="2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54" name="Google Shape;154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16910" y="0"/>
            <a:ext cx="3337614" cy="69096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Google Shape;159;p29" title="Inside Thinking Classrooms at Patriot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2800" y="655825"/>
            <a:ext cx="8982850" cy="5052850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29"/>
          <p:cNvSpPr txBox="1"/>
          <p:nvPr/>
        </p:nvSpPr>
        <p:spPr>
          <a:xfrm>
            <a:off x="2365150" y="6145625"/>
            <a:ext cx="65637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Myndband: Papillion la Vista Community Schools</a:t>
            </a:r>
            <a:endParaRPr sz="2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30"/>
          <p:cNvSpPr txBox="1"/>
          <p:nvPr/>
        </p:nvSpPr>
        <p:spPr>
          <a:xfrm>
            <a:off x="3010350" y="2372400"/>
            <a:ext cx="3668100" cy="295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BYRJUN TÍMANS</a:t>
            </a:r>
            <a:r>
              <a:rPr b="1" lang="en" sz="36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:</a:t>
            </a:r>
            <a:endParaRPr b="1" sz="36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FYRSTU FIMM MÍNÚTURNAR</a:t>
            </a:r>
            <a:endParaRPr b="1" sz="36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31"/>
          <p:cNvSpPr txBox="1"/>
          <p:nvPr>
            <p:ph type="title"/>
          </p:nvPr>
        </p:nvSpPr>
        <p:spPr>
          <a:xfrm>
            <a:off x="457200" y="596826"/>
            <a:ext cx="8229600" cy="142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VERKEFNIN</a:t>
            </a:r>
            <a:endParaRPr/>
          </a:p>
        </p:txBody>
      </p:sp>
      <p:sp>
        <p:nvSpPr>
          <p:cNvPr id="171" name="Google Shape;171;p31"/>
          <p:cNvSpPr txBox="1"/>
          <p:nvPr>
            <p:ph idx="1" type="body"/>
          </p:nvPr>
        </p:nvSpPr>
        <p:spPr>
          <a:xfrm>
            <a:off x="561900" y="2026025"/>
            <a:ext cx="8020200" cy="414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2700"/>
              <a:t>Fyrstu 3 til 5 kennslustundir:</a:t>
            </a:r>
            <a:endParaRPr sz="2700"/>
          </a:p>
          <a:p>
            <a:pPr indent="0" lvl="0" marL="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2700"/>
              <a:t>	</a:t>
            </a:r>
            <a:r>
              <a:rPr lang="en" sz="2300"/>
              <a:t>Þrautalausnir ótengdar námskrá</a:t>
            </a:r>
            <a:endParaRPr sz="2300"/>
          </a:p>
          <a:p>
            <a:pPr indent="0" lvl="0" marL="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2700"/>
              <a:t>Í kjölfarið:</a:t>
            </a:r>
            <a:endParaRPr sz="2700"/>
          </a:p>
          <a:p>
            <a:pPr indent="0" lvl="0" marL="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2700"/>
              <a:t>	</a:t>
            </a:r>
            <a:r>
              <a:rPr lang="en" sz="2300"/>
              <a:t>Þrautagera* námskrártengt efni</a:t>
            </a:r>
            <a:endParaRPr sz="2300"/>
          </a:p>
          <a:p>
            <a:pPr indent="0" lvl="0" marL="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2300"/>
              <a:t>	Hvernig?</a:t>
            </a:r>
            <a:endParaRPr sz="2300"/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2700"/>
              <a:t>Smíðum þráð verkefna út frá hefðbundnu námskrárbundnu námsefni (þunnskerum**)</a:t>
            </a:r>
            <a:endParaRPr/>
          </a:p>
        </p:txBody>
      </p:sp>
      <p:pic>
        <p:nvPicPr>
          <p:cNvPr id="172" name="Google Shape;172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808779">
            <a:off x="5874225" y="116700"/>
            <a:ext cx="3033051" cy="2389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32"/>
          <p:cNvSpPr txBox="1"/>
          <p:nvPr>
            <p:ph type="title"/>
          </p:nvPr>
        </p:nvSpPr>
        <p:spPr>
          <a:xfrm>
            <a:off x="457200" y="596826"/>
            <a:ext cx="8229600" cy="142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Hlekkir á þrautir fyrir fyrstu tímana í hugsandi skólastofu</a:t>
            </a:r>
            <a:endParaRPr/>
          </a:p>
        </p:txBody>
      </p:sp>
      <p:sp>
        <p:nvSpPr>
          <p:cNvPr id="178" name="Google Shape;178;p32"/>
          <p:cNvSpPr txBox="1"/>
          <p:nvPr>
            <p:ph idx="1" type="body"/>
          </p:nvPr>
        </p:nvSpPr>
        <p:spPr>
          <a:xfrm>
            <a:off x="561950" y="2507725"/>
            <a:ext cx="8020200" cy="37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Hér má finna </a:t>
            </a:r>
            <a:r>
              <a:rPr lang="en">
                <a:solidFill>
                  <a:schemeClr val="accent2"/>
                </a:solidFill>
                <a:uFill>
                  <a:noFill/>
                </a:u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þrautarlausnarverkefni</a:t>
            </a:r>
            <a:endParaRPr>
              <a:solidFill>
                <a:schemeClr val="accent2"/>
              </a:solidFill>
            </a:endParaRPr>
          </a:p>
        </p:txBody>
      </p:sp>
      <p:pic>
        <p:nvPicPr>
          <p:cNvPr id="179" name="Google Shape;179;p32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48522" y="3528697"/>
            <a:ext cx="2309950" cy="278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32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799272" y="3528697"/>
            <a:ext cx="2047610" cy="278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32">
            <a:hlinkClick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265850" y="3521827"/>
            <a:ext cx="2047600" cy="28449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3"/>
          <p:cNvSpPr txBox="1"/>
          <p:nvPr>
            <p:ph idx="4294967295" type="body"/>
          </p:nvPr>
        </p:nvSpPr>
        <p:spPr>
          <a:xfrm>
            <a:off x="512125" y="437925"/>
            <a:ext cx="4581600" cy="514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Í þessari bók er fjallað um hvernig megi þunnskera verkefnaraðir.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Sambærileg bók kemur í nóvember fyrir unglingastig og framhaldsskólastig.</a:t>
            </a:r>
            <a:endParaRPr/>
          </a:p>
        </p:txBody>
      </p:sp>
      <p:pic>
        <p:nvPicPr>
          <p:cNvPr id="187" name="Google Shape;187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03000" y="437925"/>
            <a:ext cx="3383800" cy="46896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B5394"/>
        </a:solidFill>
      </p:bgPr>
    </p:bg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4"/>
          <p:cNvSpPr txBox="1"/>
          <p:nvPr>
            <p:ph type="title"/>
          </p:nvPr>
        </p:nvSpPr>
        <p:spPr>
          <a:xfrm>
            <a:off x="457200" y="596825"/>
            <a:ext cx="2382900" cy="142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SLEMBI-HÓPAR</a:t>
            </a:r>
            <a:endParaRPr/>
          </a:p>
        </p:txBody>
      </p:sp>
      <p:sp>
        <p:nvSpPr>
          <p:cNvPr id="193" name="Google Shape;193;p34"/>
          <p:cNvSpPr txBox="1"/>
          <p:nvPr>
            <p:ph idx="1" type="body"/>
          </p:nvPr>
        </p:nvSpPr>
        <p:spPr>
          <a:xfrm>
            <a:off x="561950" y="2507725"/>
            <a:ext cx="2662200" cy="37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lt1"/>
                </a:solidFill>
              </a:rPr>
              <a:t>Vinna gegn félagslegri einangrun.</a:t>
            </a:r>
            <a:endParaRPr sz="240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lt1"/>
                </a:solidFill>
              </a:rPr>
              <a:t>Bæta flæði upplýsinga.</a:t>
            </a:r>
            <a:endParaRPr sz="240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lt1"/>
                </a:solidFill>
              </a:rPr>
              <a:t>Styðja undir að nemendur kenni nemendum.</a:t>
            </a:r>
            <a:endParaRPr sz="24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34"/>
          <p:cNvSpPr txBox="1"/>
          <p:nvPr>
            <p:ph idx="12" type="sldNum"/>
          </p:nvPr>
        </p:nvSpPr>
        <p:spPr>
          <a:xfrm>
            <a:off x="8556775" y="6471400"/>
            <a:ext cx="548700" cy="38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descr="Visibly Random Groups VRG.PNG" id="195" name="Google Shape;195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20027" y="268375"/>
            <a:ext cx="5953973" cy="62086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B5394"/>
        </a:solidFill>
      </p:bgPr>
    </p:bg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35"/>
          <p:cNvSpPr txBox="1"/>
          <p:nvPr>
            <p:ph type="title"/>
          </p:nvPr>
        </p:nvSpPr>
        <p:spPr>
          <a:xfrm>
            <a:off x="457200" y="292850"/>
            <a:ext cx="8214900" cy="142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LÓÐRÉTT ÚTSTROKANLEG YFIRBORÐ</a:t>
            </a:r>
            <a:endParaRPr/>
          </a:p>
        </p:txBody>
      </p:sp>
      <p:sp>
        <p:nvSpPr>
          <p:cNvPr id="201" name="Google Shape;201;p35"/>
          <p:cNvSpPr txBox="1"/>
          <p:nvPr>
            <p:ph idx="1" type="body"/>
          </p:nvPr>
        </p:nvSpPr>
        <p:spPr>
          <a:xfrm>
            <a:off x="268475" y="1966475"/>
            <a:ext cx="2800200" cy="37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lt1"/>
                </a:solidFill>
              </a:rPr>
              <a:t>L</a:t>
            </a:r>
            <a:r>
              <a:rPr lang="en" sz="2400">
                <a:solidFill>
                  <a:schemeClr val="lt1"/>
                </a:solidFill>
              </a:rPr>
              <a:t>íklegra að nemendur skrái hugmyndir sínar.</a:t>
            </a:r>
            <a:endParaRPr sz="240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lt1"/>
                </a:solidFill>
              </a:rPr>
              <a:t>Auðveldara að deila upplýsingum með öðrum.</a:t>
            </a:r>
            <a:endParaRPr sz="240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lt1"/>
                </a:solidFill>
              </a:rPr>
              <a:t>Auðvelt að fylgjast með þátttöku / virkni nemenda.</a:t>
            </a:r>
            <a:endParaRPr sz="240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  <p:pic>
        <p:nvPicPr>
          <p:cNvPr descr="Vertical NonPermanent Surfaces VNPS.PNG" id="202" name="Google Shape;202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38313" y="1137938"/>
            <a:ext cx="6005686" cy="4582125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35"/>
          <p:cNvSpPr txBox="1"/>
          <p:nvPr>
            <p:ph idx="1" type="body"/>
          </p:nvPr>
        </p:nvSpPr>
        <p:spPr>
          <a:xfrm>
            <a:off x="3751950" y="5917625"/>
            <a:ext cx="5138700" cy="83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lt1"/>
                </a:solidFill>
              </a:rPr>
              <a:t>Minni áhætta að setja fram tilgátu.</a:t>
            </a:r>
            <a:endParaRPr sz="24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6"/>
          <p:cNvSpPr txBox="1"/>
          <p:nvPr>
            <p:ph type="title"/>
          </p:nvPr>
        </p:nvSpPr>
        <p:spPr>
          <a:xfrm>
            <a:off x="457200" y="596826"/>
            <a:ext cx="8229600" cy="142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ÞEGAR NEMENDUR ERU SEND AF STAÐ Í HÓPANA</a:t>
            </a:r>
            <a:endParaRPr/>
          </a:p>
        </p:txBody>
      </p:sp>
      <p:sp>
        <p:nvSpPr>
          <p:cNvPr id="209" name="Google Shape;209;p36"/>
          <p:cNvSpPr txBox="1"/>
          <p:nvPr>
            <p:ph idx="1" type="body"/>
          </p:nvPr>
        </p:nvSpPr>
        <p:spPr>
          <a:xfrm>
            <a:off x="561950" y="2507725"/>
            <a:ext cx="8020200" cy="37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9100" lvl="0" marL="457200" rtl="0" algn="l">
              <a:spcBef>
                <a:spcPts val="600"/>
              </a:spcBef>
              <a:spcAft>
                <a:spcPts val="0"/>
              </a:spcAft>
              <a:buSzPts val="3000"/>
              <a:buChar char="●"/>
            </a:pPr>
            <a:r>
              <a:rPr lang="en"/>
              <a:t>Hver skrifar nafn einhvers annars hópmeðlims á töfluna</a:t>
            </a:r>
            <a:endParaRPr/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lang="en"/>
              <a:t>Og bætir svari við „hitt og þetta” spurningu dagsins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"/>
              <a:t>Vöfflur erða pönnukökur? (matur)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"/>
              <a:t>Fljúga eða verða ósýnileg? (ofurkraftar)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"/>
              <a:t>Mánudagur eða föstudagur? (vikudagar)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"/>
              <a:t>… (forðast spurningar á borð við Manchester United eða Arsenal eða önnur tilfinningaþrungin viðfangsefni)</a:t>
            </a:r>
            <a:endParaRPr/>
          </a:p>
        </p:txBody>
      </p:sp>
      <p:sp>
        <p:nvSpPr>
          <p:cNvPr id="210" name="Google Shape;210;p36"/>
          <p:cNvSpPr/>
          <p:nvPr/>
        </p:nvSpPr>
        <p:spPr>
          <a:xfrm>
            <a:off x="5572125" y="1305800"/>
            <a:ext cx="3389148" cy="1415502"/>
          </a:xfrm>
          <a:prstGeom prst="irregularSeal1">
            <a:avLst/>
          </a:prstGeom>
          <a:solidFill>
            <a:srgbClr val="FCE5CD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Styrkjum samkennd þeirra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37"/>
          <p:cNvSpPr txBox="1"/>
          <p:nvPr>
            <p:ph type="title"/>
          </p:nvPr>
        </p:nvSpPr>
        <p:spPr>
          <a:xfrm>
            <a:off x="457200" y="596826"/>
            <a:ext cx="8229600" cy="142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REYNSLUSAGA NR. 1 FRÁ KENNARANEMA</a:t>
            </a:r>
            <a:endParaRPr/>
          </a:p>
        </p:txBody>
      </p:sp>
      <p:sp>
        <p:nvSpPr>
          <p:cNvPr id="216" name="Google Shape;216;p37"/>
          <p:cNvSpPr txBox="1"/>
          <p:nvPr>
            <p:ph idx="1" type="body"/>
          </p:nvPr>
        </p:nvSpPr>
        <p:spPr>
          <a:xfrm>
            <a:off x="561950" y="2202925"/>
            <a:ext cx="8020200" cy="37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„Vegna stöðunnar ákváðum við að neyða ekki nemendur að vinna saman í hóp. Sumir nemendur unnu saman á töflunum meðan aðrir unnu saman á borðunum eða stakir. </a:t>
            </a:r>
            <a:r>
              <a:rPr lang="en">
                <a:solidFill>
                  <a:srgbClr val="FFFFFF"/>
                </a:solidFill>
              </a:rPr>
              <a:t>Mér fannst erfiðara að ná til nemenda þegar þau unnu á borðinu heldur en á töflum á veggjunum. </a:t>
            </a:r>
            <a:r>
              <a:rPr lang="en" sz="1800">
                <a:solidFill>
                  <a:srgbClr val="FFFFFF"/>
                </a:solidFill>
              </a:rPr>
              <a:t>Mér fannst nemendur ekki hafa áhuga á að tala við kennarann nema að þau fengju út vitlaust svar eða væru alveg föst. </a:t>
            </a:r>
            <a:r>
              <a:rPr lang="en" sz="2100">
                <a:solidFill>
                  <a:srgbClr val="FFFFFF"/>
                </a:solidFill>
              </a:rPr>
              <a:t>En þegar nemendur voru að vinna á töflum þá fannst mér ég alltaf geta komið inn í hóp og spurt hvað þau væru að gera og hugsa.</a:t>
            </a:r>
            <a:r>
              <a:rPr lang="en" sz="1800">
                <a:solidFill>
                  <a:srgbClr val="FFFFFF"/>
                </a:solidFill>
              </a:rPr>
              <a:t> Mér fannst eins og þau væru feimnari þegar þau sátu við borðin en þegar þau voru standandi.”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Vi arbejder med Det Tænkende Klasserum på Munkekærskolen. 🙇" id="221" name="Google Shape;221;p38" title="Det Tænkende Klasserum 🙇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6575" y="826800"/>
            <a:ext cx="8830850" cy="4967350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38"/>
          <p:cNvSpPr txBox="1"/>
          <p:nvPr/>
        </p:nvSpPr>
        <p:spPr>
          <a:xfrm>
            <a:off x="2365150" y="6145625"/>
            <a:ext cx="65637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Myndband: Munkekærskolen, Solrød Strand</a:t>
            </a:r>
            <a:endParaRPr sz="2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9"/>
          <p:cNvSpPr txBox="1"/>
          <p:nvPr>
            <p:ph type="title"/>
          </p:nvPr>
        </p:nvSpPr>
        <p:spPr>
          <a:xfrm>
            <a:off x="457200" y="596826"/>
            <a:ext cx="8229600" cy="142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DÆMI UM STOFU</a:t>
            </a:r>
            <a:endParaRPr/>
          </a:p>
        </p:txBody>
      </p:sp>
      <p:sp>
        <p:nvSpPr>
          <p:cNvPr id="228" name="Google Shape;228;p39"/>
          <p:cNvSpPr txBox="1"/>
          <p:nvPr>
            <p:ph idx="1" type="body"/>
          </p:nvPr>
        </p:nvSpPr>
        <p:spPr>
          <a:xfrm>
            <a:off x="561900" y="2162250"/>
            <a:ext cx="8020200" cy="347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/>
              <a:t>Passa að það sé pláss við töflurnar til að vinna (hjálpast að við að færa húsgögn frá veggjunum, ef þarf).</a:t>
            </a:r>
            <a:endParaRPr sz="24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29" name="Google Shape;229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429753"/>
            <a:ext cx="9143998" cy="3041643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p39"/>
          <p:cNvSpPr txBox="1"/>
          <p:nvPr>
            <p:ph idx="1" type="body"/>
          </p:nvPr>
        </p:nvSpPr>
        <p:spPr>
          <a:xfrm>
            <a:off x="4627925" y="6393100"/>
            <a:ext cx="4516200" cy="61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/>
              <a:t>Mynd: Glebe Collegiate Institute, Ontario, Kanada </a:t>
            </a:r>
            <a:endParaRPr sz="14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40"/>
          <p:cNvSpPr txBox="1"/>
          <p:nvPr/>
        </p:nvSpPr>
        <p:spPr>
          <a:xfrm>
            <a:off x="3010350" y="1236025"/>
            <a:ext cx="3903600" cy="35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MIÐJA/KJARNI TÍMANS</a:t>
            </a:r>
            <a:r>
              <a:rPr b="1" lang="en" sz="36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:</a:t>
            </a:r>
            <a:endParaRPr b="1" sz="36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NEMENDUR VINNA VIÐ TÖFLURNAR</a:t>
            </a:r>
            <a:endParaRPr b="1" sz="36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36" name="Google Shape;236;p40"/>
          <p:cNvPicPr preferRelativeResize="0"/>
          <p:nvPr/>
        </p:nvPicPr>
        <p:blipFill rotWithShape="1">
          <a:blip r:embed="rId3">
            <a:alphaModFix/>
          </a:blip>
          <a:srcRect b="6616" l="9323" r="7722" t="14618"/>
          <a:stretch/>
        </p:blipFill>
        <p:spPr>
          <a:xfrm>
            <a:off x="6484707" y="4762500"/>
            <a:ext cx="2659293" cy="2095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B5394"/>
        </a:solidFill>
      </p:bgPr>
    </p:bg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41"/>
          <p:cNvSpPr txBox="1"/>
          <p:nvPr>
            <p:ph type="title"/>
          </p:nvPr>
        </p:nvSpPr>
        <p:spPr>
          <a:xfrm>
            <a:off x="457200" y="596826"/>
            <a:ext cx="8229600" cy="142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VELJUM ÚR SPURNINGUM</a:t>
            </a:r>
            <a:endParaRPr/>
          </a:p>
        </p:txBody>
      </p:sp>
      <p:sp>
        <p:nvSpPr>
          <p:cNvPr id="242" name="Google Shape;242;p41"/>
          <p:cNvSpPr txBox="1"/>
          <p:nvPr>
            <p:ph idx="1" type="body"/>
          </p:nvPr>
        </p:nvSpPr>
        <p:spPr>
          <a:xfrm>
            <a:off x="561950" y="2088625"/>
            <a:ext cx="4076100" cy="471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000">
                <a:solidFill>
                  <a:schemeClr val="lt1"/>
                </a:solidFill>
              </a:rPr>
              <a:t>Hlustum á allar spurningar</a:t>
            </a:r>
            <a:endParaRPr b="1" sz="200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chemeClr val="lt1"/>
                </a:solidFill>
              </a:rPr>
              <a:t>Svörum ekki</a:t>
            </a:r>
            <a:endParaRPr sz="2000">
              <a:solidFill>
                <a:schemeClr val="lt1"/>
              </a:solidFill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●"/>
            </a:pPr>
            <a:r>
              <a:rPr lang="en" sz="2000">
                <a:solidFill>
                  <a:schemeClr val="lt1"/>
                </a:solidFill>
              </a:rPr>
              <a:t>Óþarfa spurningum, dæmi: „Viltu segja okkur hvernig á að byrja þetta?” </a:t>
            </a:r>
            <a:endParaRPr sz="2000">
              <a:solidFill>
                <a:schemeClr val="lt1"/>
              </a:solidFill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●"/>
            </a:pPr>
            <a:r>
              <a:rPr lang="en" sz="2000">
                <a:solidFill>
                  <a:schemeClr val="lt1"/>
                </a:solidFill>
              </a:rPr>
              <a:t>Staðfestingar-spurningum, dæmi: „Er þetta rétt?”</a:t>
            </a:r>
            <a:endParaRPr sz="200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000">
                <a:solidFill>
                  <a:schemeClr val="lt1"/>
                </a:solidFill>
              </a:rPr>
              <a:t>Svörum einungis ef svarið getur stutt við áframhaldandi hugsun nemenda (vísbending / útvíkkun).</a:t>
            </a:r>
            <a:endParaRPr sz="2000">
              <a:solidFill>
                <a:schemeClr val="lt1"/>
              </a:solidFill>
            </a:endParaRPr>
          </a:p>
        </p:txBody>
      </p:sp>
      <p:sp>
        <p:nvSpPr>
          <p:cNvPr id="243" name="Google Shape;243;p41"/>
          <p:cNvSpPr/>
          <p:nvPr/>
        </p:nvSpPr>
        <p:spPr>
          <a:xfrm>
            <a:off x="4392700" y="179300"/>
            <a:ext cx="4446600" cy="977100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Túlkun - Umorðun</a:t>
            </a:r>
            <a:endParaRPr sz="20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457200" lvl="0" marL="91440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,,Skil ég þig rétt að…?’’</a:t>
            </a:r>
            <a:endParaRPr/>
          </a:p>
        </p:txBody>
      </p:sp>
      <p:grpSp>
        <p:nvGrpSpPr>
          <p:cNvPr id="244" name="Google Shape;244;p41"/>
          <p:cNvGrpSpPr/>
          <p:nvPr/>
        </p:nvGrpSpPr>
        <p:grpSpPr>
          <a:xfrm>
            <a:off x="4992483" y="2216112"/>
            <a:ext cx="4151518" cy="4118038"/>
            <a:chOff x="4992483" y="2216113"/>
            <a:chExt cx="4151518" cy="4118038"/>
          </a:xfrm>
        </p:grpSpPr>
        <p:pic>
          <p:nvPicPr>
            <p:cNvPr id="245" name="Google Shape;245;p4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992483" y="2216112"/>
              <a:ext cx="4151518" cy="411803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6" name="Google Shape;246;p41"/>
            <p:cNvSpPr/>
            <p:nvPr/>
          </p:nvSpPr>
          <p:spPr>
            <a:xfrm>
              <a:off x="5104900" y="2494275"/>
              <a:ext cx="388800" cy="451500"/>
            </a:xfrm>
            <a:prstGeom prst="rect">
              <a:avLst/>
            </a:prstGeom>
            <a:solidFill>
              <a:srgbClr val="FF9900"/>
            </a:solidFill>
            <a:ln cap="flat" cmpd="sng" w="9525">
              <a:solidFill>
                <a:srgbClr val="FF99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42"/>
          <p:cNvSpPr txBox="1"/>
          <p:nvPr>
            <p:ph type="title"/>
          </p:nvPr>
        </p:nvSpPr>
        <p:spPr>
          <a:xfrm>
            <a:off x="457200" y="795775"/>
            <a:ext cx="8414400" cy="1124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KALDLYNDI EÐA UMHYGGJUSEMI?</a:t>
            </a:r>
            <a:endParaRPr/>
          </a:p>
        </p:txBody>
      </p:sp>
      <p:sp>
        <p:nvSpPr>
          <p:cNvPr id="252" name="Google Shape;252;p42"/>
          <p:cNvSpPr txBox="1"/>
          <p:nvPr>
            <p:ph idx="1" type="body"/>
          </p:nvPr>
        </p:nvSpPr>
        <p:spPr>
          <a:xfrm>
            <a:off x="561900" y="2225025"/>
            <a:ext cx="8309700" cy="374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Ef við aðstoðum nemendur við hvert skref þá læra þau lítið sem ekkert af því.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Ef við styðjum nemendur til náms þegar við á þá geta þau lært af því til frambúðar.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43"/>
          <p:cNvSpPr txBox="1"/>
          <p:nvPr>
            <p:ph type="title"/>
          </p:nvPr>
        </p:nvSpPr>
        <p:spPr>
          <a:xfrm>
            <a:off x="457200" y="-12774"/>
            <a:ext cx="8229600" cy="142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VIÐBRÖGÐ KENNARA</a:t>
            </a:r>
            <a:r>
              <a:rPr lang="en"/>
              <a:t> Í FORMI SPURNINGAR EÐA DÆMIS</a:t>
            </a:r>
            <a:endParaRPr/>
          </a:p>
        </p:txBody>
      </p:sp>
      <p:sp>
        <p:nvSpPr>
          <p:cNvPr id="258" name="Google Shape;258;p43"/>
          <p:cNvSpPr txBox="1"/>
          <p:nvPr>
            <p:ph idx="1" type="body"/>
          </p:nvPr>
        </p:nvSpPr>
        <p:spPr>
          <a:xfrm>
            <a:off x="561900" y="1299075"/>
            <a:ext cx="8020200" cy="37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Segið mér frá þessu (benda á viðkomandi stað á töflunni þeirra).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Getið þið sýnt mér hvernig þið fóruð að?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Getið þið útskýrt af hverju þið ____________?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Getið þið sagt mér af hverju __________?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Segið mér aðeins frá því hvernig ____________ virkar?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Hvers vegna völduð þið að _________________?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Getið þið tengt þetta sem þið eruð að segja við það sem þið skrifuðuð á töfluna?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Hvernig tengist ________________ því sem þið eruð að segja?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Hvað funduð þið út? [hlusta] Getið þið fundið eitthvað fleira?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Komust þið að samkomulagi um hvernig þið ætlið að fara að þessu? Segið mér frá því.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Sýnið mér aðeins hvernig ______?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Hvernig vitið þið að  __________? (hlusta) Af hverju haldið þið það?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Eruð þið viss um __________?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Hvað er það við töflur hinna sem þið skiljið/skiljið ekki? Af hverju?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Hvernig hangir þetta (bendir) og þetta (bendir) saman?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Prófum annað dæmi: ________________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Getið þið fundið fleiri leiðir?</a:t>
            </a:r>
            <a:endParaRPr sz="180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44"/>
          <p:cNvSpPr txBox="1"/>
          <p:nvPr>
            <p:ph type="title"/>
          </p:nvPr>
        </p:nvSpPr>
        <p:spPr>
          <a:xfrm>
            <a:off x="457200" y="795771"/>
            <a:ext cx="8229600" cy="639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Viðbrögð kennara - </a:t>
            </a:r>
            <a:r>
              <a:rPr lang="en" sz="1755"/>
              <a:t>Drageset (2015)</a:t>
            </a:r>
            <a:endParaRPr sz="1755"/>
          </a:p>
        </p:txBody>
      </p:sp>
      <p:sp>
        <p:nvSpPr>
          <p:cNvPr id="264" name="Google Shape;264;p44"/>
          <p:cNvSpPr txBox="1"/>
          <p:nvPr>
            <p:ph idx="1" type="body"/>
          </p:nvPr>
        </p:nvSpPr>
        <p:spPr>
          <a:xfrm>
            <a:off x="561900" y="1604378"/>
            <a:ext cx="8020200" cy="328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000"/>
              <a:t>Beina annað.</a:t>
            </a:r>
            <a:r>
              <a:rPr lang="en" sz="2000"/>
              <a:t> Nemendur eru ekki á réttri leið. Kennari spyr spurninga sem hjálpa þeim að átta sig á þessu. Hugsanlega beinir kennari athygli nemenda að töflu með lausnaleið einhvers annars hóps.</a:t>
            </a:r>
            <a:endParaRPr sz="20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000"/>
              <a:t>Miða áfram.</a:t>
            </a:r>
            <a:r>
              <a:rPr lang="en" sz="2000"/>
              <a:t> Nemendur eru á réttri leið. Kennari getur komið með sýnidæmi, valið dæmi með lægri þröskuldi eða spurt spurninga sem hjálpa nemendum að uppgötva næsta skref.</a:t>
            </a:r>
            <a:endParaRPr sz="20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000"/>
              <a:t>Beina athygli að.</a:t>
            </a:r>
            <a:r>
              <a:rPr lang="en" sz="2000"/>
              <a:t> Nemendur gerðu einhver mistök eða hugsanavilla kom fram. Kennari bendir á lausnaleið nemenda og biður þau að útskýra, endursegja og/eða rökstyðja hvernig það skref var hugsað. Ef það dugar ekki til að þau átti sig á mistökunum, þá þarf að miða þeim áfram, t.d. með vísun í vinnu annars hóps (biðja þau að rökræða við þann hóp).</a:t>
            </a:r>
            <a:endParaRPr sz="200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45"/>
          <p:cNvSpPr txBox="1"/>
          <p:nvPr>
            <p:ph type="title"/>
          </p:nvPr>
        </p:nvSpPr>
        <p:spPr>
          <a:xfrm>
            <a:off x="457200" y="948172"/>
            <a:ext cx="8229600" cy="1055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FORÐUMST AÐ TESKEIÐAR-MATA NEMENDUR</a:t>
            </a:r>
            <a:endParaRPr/>
          </a:p>
        </p:txBody>
      </p:sp>
      <p:sp>
        <p:nvSpPr>
          <p:cNvPr id="270" name="Google Shape;270;p45"/>
          <p:cNvSpPr txBox="1"/>
          <p:nvPr>
            <p:ph idx="1" type="body"/>
          </p:nvPr>
        </p:nvSpPr>
        <p:spPr>
          <a:xfrm>
            <a:off x="561900" y="2100349"/>
            <a:ext cx="8020200" cy="437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400"/>
              <a:t>Plan</a:t>
            </a:r>
            <a:endParaRPr b="1" sz="24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2400"/>
              <a:t>Fá nemanda til að vinna sjálfstætt með því að spyrja spurninga.</a:t>
            </a:r>
            <a:endParaRPr sz="24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 sz="2400"/>
              <a:t>Algeng mistök ← (Aukakennaraeinkennið)</a:t>
            </a:r>
            <a:endParaRPr b="1" sz="24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lt1"/>
                </a:solidFill>
              </a:rPr>
              <a:t>Nota leiðandi </a:t>
            </a:r>
            <a:r>
              <a:rPr lang="en" sz="2400"/>
              <a:t>spurningar sem búta verkefnið í of smáar einingar.</a:t>
            </a:r>
            <a:endParaRPr sz="24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 sz="2400"/>
              <a:t>Vandi</a:t>
            </a:r>
            <a:endParaRPr b="1" sz="24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" sz="2400">
                <a:solidFill>
                  <a:srgbClr val="FFC800"/>
                </a:solidFill>
              </a:rPr>
              <a:t>Ekkert mál að svara hverjum bút hugsunarlaust</a:t>
            </a:r>
            <a:r>
              <a:rPr lang="en" sz="2400"/>
              <a:t> og ferlið allt skilur lítið sem ekkert eftir í huga nemandans þótt nemandinn </a:t>
            </a:r>
            <a:r>
              <a:rPr b="1" lang="en" sz="2400"/>
              <a:t>haldi</a:t>
            </a:r>
            <a:r>
              <a:rPr lang="en" sz="2400"/>
              <a:t> að skilningi sé náð.</a:t>
            </a:r>
            <a:endParaRPr sz="240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B5394"/>
        </a:solidFill>
      </p:bgPr>
    </p:bg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46"/>
          <p:cNvSpPr txBox="1"/>
          <p:nvPr>
            <p:ph type="title"/>
          </p:nvPr>
        </p:nvSpPr>
        <p:spPr>
          <a:xfrm>
            <a:off x="457200" y="596826"/>
            <a:ext cx="8229600" cy="142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KENNARI NOTAR ÁBENDINGAR OG ÚTVÍKKANIR TIL AÐ STÝRA </a:t>
            </a:r>
            <a:r>
              <a:rPr lang="en">
                <a:solidFill>
                  <a:srgbClr val="FFC800"/>
                </a:solidFill>
              </a:rPr>
              <a:t>FLÆÐI</a:t>
            </a:r>
            <a:endParaRPr>
              <a:solidFill>
                <a:srgbClr val="FFC800"/>
              </a:solidFill>
            </a:endParaRPr>
          </a:p>
        </p:txBody>
      </p:sp>
      <p:sp>
        <p:nvSpPr>
          <p:cNvPr id="276" name="Google Shape;276;p46"/>
          <p:cNvSpPr txBox="1"/>
          <p:nvPr>
            <p:ph idx="1" type="body"/>
          </p:nvPr>
        </p:nvSpPr>
        <p:spPr>
          <a:xfrm>
            <a:off x="561950" y="2507725"/>
            <a:ext cx="3901800" cy="37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lt1"/>
                </a:solidFill>
              </a:rPr>
              <a:t>Gefum örvæntingarfullum (frústreruðum) nemendum ábendingu.</a:t>
            </a:r>
            <a:endParaRPr sz="240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lt1"/>
                </a:solidFill>
              </a:rPr>
              <a:t>Útvíkkum verkefnið þegar nemendum leiðist.</a:t>
            </a:r>
            <a:endParaRPr sz="240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lt1"/>
                </a:solidFill>
              </a:rPr>
              <a:t>Smám saman eykst þrautseigja og þolgæði nemenda.</a:t>
            </a:r>
            <a:endParaRPr/>
          </a:p>
        </p:txBody>
      </p:sp>
      <p:sp>
        <p:nvSpPr>
          <p:cNvPr id="277" name="Google Shape;277;p46"/>
          <p:cNvSpPr txBox="1"/>
          <p:nvPr>
            <p:ph idx="12" type="sldNum"/>
          </p:nvPr>
        </p:nvSpPr>
        <p:spPr>
          <a:xfrm>
            <a:off x="8556775" y="6471400"/>
            <a:ext cx="548700" cy="38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78" name="Google Shape;278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57550" y="1880750"/>
            <a:ext cx="4781550" cy="4895850"/>
          </a:xfrm>
          <a:prstGeom prst="rect">
            <a:avLst/>
          </a:prstGeom>
          <a:noFill/>
          <a:ln>
            <a:noFill/>
          </a:ln>
        </p:spPr>
      </p:pic>
      <p:sp>
        <p:nvSpPr>
          <p:cNvPr id="279" name="Google Shape;279;p46"/>
          <p:cNvSpPr/>
          <p:nvPr/>
        </p:nvSpPr>
        <p:spPr>
          <a:xfrm>
            <a:off x="4506475" y="2313800"/>
            <a:ext cx="388800" cy="4515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B5394"/>
        </a:solidFill>
      </p:bgPr>
    </p:bg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47"/>
          <p:cNvSpPr txBox="1"/>
          <p:nvPr>
            <p:ph type="title"/>
          </p:nvPr>
        </p:nvSpPr>
        <p:spPr>
          <a:xfrm>
            <a:off x="419250" y="476250"/>
            <a:ext cx="4472700" cy="188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LEIÐIR TIL AÐ *ÞRAUTAGERA &amp; **ÞUNNSKERA VERKEFNI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285" name="Google Shape;285;p47"/>
          <p:cNvSpPr txBox="1"/>
          <p:nvPr>
            <p:ph idx="1" type="body"/>
          </p:nvPr>
        </p:nvSpPr>
        <p:spPr>
          <a:xfrm>
            <a:off x="561950" y="2202925"/>
            <a:ext cx="8286300" cy="37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</a:rPr>
              <a:t>Getum við…</a:t>
            </a:r>
            <a:endParaRPr sz="2000">
              <a:solidFill>
                <a:schemeClr val="lt1"/>
              </a:solidFill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000"/>
              <a:buAutoNum type="arabicPeriod"/>
            </a:pPr>
            <a:r>
              <a:rPr lang="en" sz="2000">
                <a:solidFill>
                  <a:schemeClr val="lt1"/>
                </a:solidFill>
              </a:rPr>
              <a:t>Opn</a:t>
            </a:r>
            <a:r>
              <a:rPr lang="en" sz="2000">
                <a:solidFill>
                  <a:schemeClr val="lt1"/>
                </a:solidFill>
              </a:rPr>
              <a:t>að</a:t>
            </a:r>
            <a:r>
              <a:rPr lang="en" sz="2000">
                <a:solidFill>
                  <a:schemeClr val="lt1"/>
                </a:solidFill>
              </a:rPr>
              <a:t> verkefnið þannig að það stuðli að fjölbreyttum aðferðum, leiðum og framsetningu</a:t>
            </a:r>
            <a:r>
              <a:rPr lang="en" sz="2000">
                <a:solidFill>
                  <a:schemeClr val="lt1"/>
                </a:solidFill>
              </a:rPr>
              <a:t>?</a:t>
            </a:r>
            <a:endParaRPr sz="2000">
              <a:solidFill>
                <a:schemeClr val="lt1"/>
              </a:solidFill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AutoNum type="arabicPeriod"/>
            </a:pPr>
            <a:r>
              <a:rPr lang="en" sz="2000">
                <a:solidFill>
                  <a:schemeClr val="lt1"/>
                </a:solidFill>
              </a:rPr>
              <a:t>Breytt verkefninu þannig að það bjóði upp á rannsóknarnálgun?</a:t>
            </a:r>
            <a:endParaRPr sz="2000">
              <a:solidFill>
                <a:schemeClr val="lt1"/>
              </a:solidFill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AutoNum type="arabicPeriod"/>
            </a:pPr>
            <a:r>
              <a:rPr lang="en" sz="2000">
                <a:solidFill>
                  <a:schemeClr val="lt1"/>
                </a:solidFill>
              </a:rPr>
              <a:t>Lagt verkefnið fyrir áður en aðferð er kennd? </a:t>
            </a:r>
            <a:endParaRPr sz="2000">
              <a:solidFill>
                <a:schemeClr val="lt1"/>
              </a:solidFill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AutoNum type="arabicPeriod"/>
            </a:pPr>
            <a:r>
              <a:rPr lang="en" sz="2000">
                <a:solidFill>
                  <a:schemeClr val="lt1"/>
                </a:solidFill>
              </a:rPr>
              <a:t>Gert verkefnið myndrænt?</a:t>
            </a:r>
            <a:endParaRPr sz="2000">
              <a:solidFill>
                <a:schemeClr val="lt1"/>
              </a:solidFill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AutoNum type="arabicPeriod"/>
            </a:pPr>
            <a:r>
              <a:rPr lang="en" sz="2000">
                <a:solidFill>
                  <a:schemeClr val="lt1"/>
                </a:solidFill>
              </a:rPr>
              <a:t>Lækkað þröskuldinn – gert verkefnið aðgengilegt öllum en þó þannig að það gefi möguleika á dýpri stærðfræðilegum pælingum?</a:t>
            </a:r>
            <a:endParaRPr sz="2000">
              <a:solidFill>
                <a:schemeClr val="lt1"/>
              </a:solidFill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AutoNum type="arabicPeriod"/>
            </a:pPr>
            <a:r>
              <a:rPr lang="en" sz="2000">
                <a:solidFill>
                  <a:schemeClr val="lt1"/>
                </a:solidFill>
              </a:rPr>
              <a:t>Bætt við þeirri kröfu að nemendur þurfi að sannfæra aðra og færa rök fyrir lausnum sínum?</a:t>
            </a:r>
            <a:endParaRPr sz="2000">
              <a:solidFill>
                <a:schemeClr val="lt1"/>
              </a:solidFill>
            </a:endParaRPr>
          </a:p>
          <a:p>
            <a:pPr indent="457200" lvl="0" marL="548640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000">
                <a:solidFill>
                  <a:schemeClr val="lt1"/>
                </a:solidFill>
              </a:rPr>
              <a:t>(Boaler, 2015)</a:t>
            </a:r>
            <a:endParaRPr sz="2000"/>
          </a:p>
        </p:txBody>
      </p:sp>
      <p:pic>
        <p:nvPicPr>
          <p:cNvPr id="286" name="Google Shape;286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52750" y="128925"/>
            <a:ext cx="3935175" cy="2123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48"/>
          <p:cNvSpPr txBox="1"/>
          <p:nvPr>
            <p:ph type="title"/>
          </p:nvPr>
        </p:nvSpPr>
        <p:spPr>
          <a:xfrm>
            <a:off x="457200" y="596826"/>
            <a:ext cx="8229600" cy="142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lt1"/>
                </a:solidFill>
              </a:rPr>
              <a:t>HANDRIT AÐ KENNSLUSTUND</a:t>
            </a:r>
            <a:endParaRPr/>
          </a:p>
        </p:txBody>
      </p:sp>
      <p:sp>
        <p:nvSpPr>
          <p:cNvPr id="292" name="Google Shape;292;p48"/>
          <p:cNvSpPr txBox="1"/>
          <p:nvPr>
            <p:ph idx="1" type="body"/>
          </p:nvPr>
        </p:nvSpPr>
        <p:spPr>
          <a:xfrm>
            <a:off x="561950" y="2507725"/>
            <a:ext cx="8543400" cy="37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7465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2300"/>
              <a:buAutoNum type="arabicPeriod"/>
            </a:pPr>
            <a:r>
              <a:rPr lang="en" sz="2300"/>
              <a:t>Fá nemendur til að rifja upp fyrri þekkingu.</a:t>
            </a:r>
            <a:endParaRPr sz="2300"/>
          </a:p>
          <a:p>
            <a:pPr indent="-3746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300"/>
              <a:buAutoNum type="arabicPeriod"/>
            </a:pPr>
            <a:r>
              <a:rPr lang="en" sz="2300"/>
              <a:t>Spyrja spurningar sem byggir ofan á þá þekkingu.</a:t>
            </a:r>
            <a:endParaRPr sz="2300"/>
          </a:p>
          <a:p>
            <a:pPr indent="-3746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AutoNum type="arabicPeriod"/>
            </a:pPr>
            <a:r>
              <a:rPr lang="en" sz="2300"/>
              <a:t>Fá nemendur til að gera eitthvað án þess að segja þeim hvernig eigi að gera það (þunnskárum þannig að við vitum að þau geta náð þessari sneið sjálf).</a:t>
            </a:r>
            <a:endParaRPr sz="23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300"/>
          </a:p>
          <a:p>
            <a:pPr indent="0" lvl="0" marL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2300"/>
              <a:t>Nemendur eiga </a:t>
            </a:r>
            <a:r>
              <a:rPr b="1" lang="en" sz="2300"/>
              <a:t>ekki að finna upp hjólið</a:t>
            </a:r>
            <a:r>
              <a:rPr lang="en" sz="2300"/>
              <a:t>, en samt fá </a:t>
            </a:r>
            <a:r>
              <a:rPr b="1" lang="en" sz="2300"/>
              <a:t>næga áskorun</a:t>
            </a:r>
            <a:r>
              <a:rPr lang="en" sz="2300"/>
              <a:t>.</a:t>
            </a:r>
            <a:endParaRPr sz="2300"/>
          </a:p>
          <a:p>
            <a:pPr indent="0" lvl="0" marL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2300"/>
              <a:t>Til þess þarf að </a:t>
            </a:r>
            <a:r>
              <a:rPr b="1" lang="en" sz="2300"/>
              <a:t>skera</a:t>
            </a:r>
            <a:r>
              <a:rPr lang="en" sz="2300"/>
              <a:t> námsefnið í hæfilegar sneiðar.</a:t>
            </a:r>
            <a:endParaRPr sz="2300"/>
          </a:p>
          <a:p>
            <a:pPr indent="457200" lvl="0" marL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3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49"/>
          <p:cNvSpPr txBox="1"/>
          <p:nvPr/>
        </p:nvSpPr>
        <p:spPr>
          <a:xfrm>
            <a:off x="3010350" y="2372400"/>
            <a:ext cx="4863300" cy="295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LOK TÍMANS:</a:t>
            </a:r>
            <a:endParaRPr b="1" sz="36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LOKA ÞRIÐJUNGUR KENNSLUSTUNDAR</a:t>
            </a:r>
            <a:endParaRPr b="1" sz="36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B5394"/>
        </a:solidFill>
      </p:bgPr>
    </p:bg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50"/>
          <p:cNvSpPr txBox="1"/>
          <p:nvPr>
            <p:ph type="title"/>
          </p:nvPr>
        </p:nvSpPr>
        <p:spPr>
          <a:xfrm>
            <a:off x="457200" y="596826"/>
            <a:ext cx="8229600" cy="142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EFTIR ⅔ AF TÍMANUM </a:t>
            </a:r>
            <a:r>
              <a:rPr lang="en"/>
              <a:t>FESTIR KENNARI Í SESSI</a:t>
            </a:r>
            <a:endParaRPr/>
          </a:p>
        </p:txBody>
      </p:sp>
      <p:sp>
        <p:nvSpPr>
          <p:cNvPr id="303" name="Google Shape;303;p50"/>
          <p:cNvSpPr txBox="1"/>
          <p:nvPr>
            <p:ph idx="1" type="body"/>
          </p:nvPr>
        </p:nvSpPr>
        <p:spPr>
          <a:xfrm>
            <a:off x="561950" y="2126725"/>
            <a:ext cx="3831600" cy="37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Tryggja að öll læri eitthvað af því sem hefur náðst fram í tímanum.</a:t>
            </a:r>
            <a:endParaRPr sz="20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Samantekt, t.d. með hópumræðum eða beinni kennslu - Yfirlit gefið, tengt við ný hugtök og svipuðuðum aðferðum beitt á ný verkefni.</a:t>
            </a:r>
            <a:endParaRPr sz="20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(Nemendur taka betur eftir af því þau hafa nú þegar prófað að glíma við verkefnin.)</a:t>
            </a:r>
            <a:endParaRPr sz="20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04" name="Google Shape;304;p50"/>
          <p:cNvSpPr txBox="1"/>
          <p:nvPr>
            <p:ph idx="12" type="sldNum"/>
          </p:nvPr>
        </p:nvSpPr>
        <p:spPr>
          <a:xfrm>
            <a:off x="8556775" y="6471400"/>
            <a:ext cx="548700" cy="38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305" name="Google Shape;305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93650" y="1895500"/>
            <a:ext cx="4743450" cy="4800600"/>
          </a:xfrm>
          <a:prstGeom prst="rect">
            <a:avLst/>
          </a:prstGeom>
          <a:noFill/>
          <a:ln>
            <a:noFill/>
          </a:ln>
        </p:spPr>
      </p:pic>
      <p:sp>
        <p:nvSpPr>
          <p:cNvPr id="306" name="Google Shape;306;p50"/>
          <p:cNvSpPr/>
          <p:nvPr/>
        </p:nvSpPr>
        <p:spPr>
          <a:xfrm>
            <a:off x="4459000" y="2342300"/>
            <a:ext cx="461400" cy="4515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51"/>
          <p:cNvSpPr txBox="1"/>
          <p:nvPr>
            <p:ph type="title"/>
          </p:nvPr>
        </p:nvSpPr>
        <p:spPr>
          <a:xfrm>
            <a:off x="457200" y="596826"/>
            <a:ext cx="8229600" cy="142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AÐ FESTA NÁMSEFNIÐ Í SESSI</a:t>
            </a:r>
            <a:endParaRPr/>
          </a:p>
        </p:txBody>
      </p:sp>
      <p:sp>
        <p:nvSpPr>
          <p:cNvPr id="312" name="Google Shape;312;p51"/>
          <p:cNvSpPr txBox="1"/>
          <p:nvPr>
            <p:ph idx="1" type="body"/>
          </p:nvPr>
        </p:nvSpPr>
        <p:spPr>
          <a:xfrm>
            <a:off x="561950" y="2507725"/>
            <a:ext cx="8020200" cy="37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lt1"/>
                </a:solidFill>
              </a:rPr>
              <a:t>Minnst </a:t>
            </a:r>
            <a:r>
              <a:rPr b="1" lang="en" sz="2200">
                <a:solidFill>
                  <a:schemeClr val="lt1"/>
                </a:solidFill>
              </a:rPr>
              <a:t>þriðjungur</a:t>
            </a:r>
            <a:r>
              <a:rPr lang="en" sz="2200">
                <a:solidFill>
                  <a:schemeClr val="lt1"/>
                </a:solidFill>
              </a:rPr>
              <a:t> kennslustundar fer í að festa námsefnið í sessi.</a:t>
            </a:r>
            <a:endParaRPr sz="22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chemeClr val="lt1"/>
                </a:solidFill>
              </a:rPr>
              <a:t>Það inniheldur 1-3 af eftirfarandi:</a:t>
            </a:r>
            <a:endParaRPr sz="2200">
              <a:solidFill>
                <a:schemeClr val="lt1"/>
              </a:solidFill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Open Sans"/>
              <a:buAutoNum type="arabicPeriod"/>
            </a:pPr>
            <a:r>
              <a:rPr lang="en" sz="2200">
                <a:solidFill>
                  <a:schemeClr val="lt1"/>
                </a:solidFill>
              </a:rPr>
              <a:t>Samantekt (aldrei sleppt! Alltaf með!)</a:t>
            </a:r>
            <a:endParaRPr sz="2200">
              <a:solidFill>
                <a:schemeClr val="lt1"/>
              </a:solidFill>
            </a:endParaRPr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Open Sans"/>
              <a:buAutoNum type="alphaLcPeriod"/>
            </a:pPr>
            <a:r>
              <a:rPr lang="en" sz="2200">
                <a:solidFill>
                  <a:schemeClr val="lt1"/>
                </a:solidFill>
              </a:rPr>
              <a:t>Flest með eins lausnir: Sýna nemendum þrjú verkefni og segja þeim að raða þeim í röð eftir áskorunarstigi</a:t>
            </a:r>
            <a:endParaRPr sz="2200">
              <a:solidFill>
                <a:schemeClr val="lt1"/>
              </a:solidFill>
            </a:endParaRPr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Open Sans"/>
              <a:buAutoNum type="alphaLcPeriod"/>
            </a:pPr>
            <a:r>
              <a:rPr lang="en" sz="2200">
                <a:solidFill>
                  <a:schemeClr val="lt1"/>
                </a:solidFill>
              </a:rPr>
              <a:t>Ólíkar lausnarleiðir: Ganga um galleríið</a:t>
            </a:r>
            <a:endParaRPr sz="2200">
              <a:solidFill>
                <a:schemeClr val="lt1"/>
              </a:solidFill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Open Sans"/>
              <a:buAutoNum type="arabicPeriod"/>
            </a:pPr>
            <a:r>
              <a:rPr lang="en" sz="2200">
                <a:solidFill>
                  <a:schemeClr val="lt1"/>
                </a:solidFill>
              </a:rPr>
              <a:t>Kannaðu-eigin-skilning verkefni</a:t>
            </a:r>
            <a:endParaRPr sz="2200">
              <a:solidFill>
                <a:schemeClr val="lt1"/>
              </a:solidFill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Open Sans"/>
              <a:buAutoNum type="arabicPeriod"/>
            </a:pPr>
            <a:r>
              <a:rPr lang="en" sz="2200">
                <a:solidFill>
                  <a:schemeClr val="lt1"/>
                </a:solidFill>
              </a:rPr>
              <a:t>Glósur sem gagnast síðar meir (fyrir hið gleymna framtíðar-sjálf)</a:t>
            </a:r>
            <a:endParaRPr sz="22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52"/>
          <p:cNvSpPr txBox="1"/>
          <p:nvPr/>
        </p:nvSpPr>
        <p:spPr>
          <a:xfrm>
            <a:off x="0" y="0"/>
            <a:ext cx="88116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Svipaðar lausnarleiðir…</a:t>
            </a:r>
            <a:endParaRPr/>
          </a:p>
        </p:txBody>
      </p:sp>
      <p:sp>
        <p:nvSpPr>
          <p:cNvPr id="318" name="Google Shape;318;p52"/>
          <p:cNvSpPr/>
          <p:nvPr/>
        </p:nvSpPr>
        <p:spPr>
          <a:xfrm>
            <a:off x="2840875" y="1293000"/>
            <a:ext cx="5173500" cy="5186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19" name="Google Shape;319;p52"/>
          <p:cNvSpPr txBox="1"/>
          <p:nvPr/>
        </p:nvSpPr>
        <p:spPr>
          <a:xfrm>
            <a:off x="3100050" y="1465325"/>
            <a:ext cx="16746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Verkefni </a:t>
            </a:r>
            <a:r>
              <a:rPr b="1" lang="en" sz="2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1</a:t>
            </a:r>
            <a:endParaRPr b="1" sz="20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0" name="Google Shape;320;p52"/>
          <p:cNvSpPr txBox="1"/>
          <p:nvPr/>
        </p:nvSpPr>
        <p:spPr>
          <a:xfrm>
            <a:off x="3171277" y="3121575"/>
            <a:ext cx="16533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Verkefni </a:t>
            </a:r>
            <a:r>
              <a:rPr b="1" lang="en" sz="2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2</a:t>
            </a:r>
            <a:endParaRPr b="1" sz="20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1" name="Google Shape;321;p52"/>
          <p:cNvSpPr txBox="1"/>
          <p:nvPr/>
        </p:nvSpPr>
        <p:spPr>
          <a:xfrm>
            <a:off x="3232500" y="4702725"/>
            <a:ext cx="15921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Verkefni </a:t>
            </a:r>
            <a:r>
              <a:rPr b="1" lang="en" sz="2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3</a:t>
            </a:r>
            <a:endParaRPr b="1" sz="20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2" name="Google Shape;322;p52"/>
          <p:cNvSpPr/>
          <p:nvPr/>
        </p:nvSpPr>
        <p:spPr>
          <a:xfrm>
            <a:off x="299050" y="1704525"/>
            <a:ext cx="1973700" cy="2998200"/>
          </a:xfrm>
          <a:prstGeom prst="wedgeRectCallout">
            <a:avLst>
              <a:gd fmla="val 181815" name="adj1"/>
              <a:gd fmla="val -10104" name="adj2"/>
            </a:avLst>
          </a:prstGeom>
          <a:solidFill>
            <a:srgbClr val="B4A7D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2. Fá nemendur til að spjalla saman tvö og tvö og safna síðan svörum frá einhverjum. Meðan tekið er við svörum getur kennari farið yfir verkefnið (búið til sýnidæmi, í raun gert upprifjun)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3" name="Google Shape;323;p52"/>
          <p:cNvSpPr/>
          <p:nvPr/>
        </p:nvSpPr>
        <p:spPr>
          <a:xfrm>
            <a:off x="6887900" y="1957925"/>
            <a:ext cx="2053500" cy="1929600"/>
          </a:xfrm>
          <a:prstGeom prst="foldedCorner">
            <a:avLst>
              <a:gd fmla="val 16667" name="adj"/>
            </a:avLst>
          </a:prstGeom>
          <a:solidFill>
            <a:srgbClr val="EAD1D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1. </a:t>
            </a:r>
            <a:r>
              <a:rPr lang="en">
                <a:latin typeface="Open Sans"/>
                <a:ea typeface="Open Sans"/>
                <a:cs typeface="Open Sans"/>
                <a:sym typeface="Open Sans"/>
              </a:rPr>
              <a:t>Sýna nemendum verkefnin þrjú í ruglaðri röð og biðja þau að raða í milt - kryddað - sterkt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4" name="Google Shape;324;p52"/>
          <p:cNvSpPr/>
          <p:nvPr/>
        </p:nvSpPr>
        <p:spPr>
          <a:xfrm>
            <a:off x="239225" y="4702725"/>
            <a:ext cx="4206546" cy="2065608"/>
          </a:xfrm>
          <a:prstGeom prst="irregularSeal2">
            <a:avLst/>
          </a:prstGeom>
          <a:solidFill>
            <a:srgbClr val="CFE2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22860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Verkefni sem nemendur dæma kryddað í dag gæti orðið milt í næstu viku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53"/>
          <p:cNvSpPr txBox="1"/>
          <p:nvPr/>
        </p:nvSpPr>
        <p:spPr>
          <a:xfrm>
            <a:off x="0" y="0"/>
            <a:ext cx="84030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Margar ólíkar lausnarleiðir / lausnir</a:t>
            </a:r>
            <a:endParaRPr/>
          </a:p>
        </p:txBody>
      </p:sp>
      <p:sp>
        <p:nvSpPr>
          <p:cNvPr id="330" name="Google Shape;330;p53"/>
          <p:cNvSpPr/>
          <p:nvPr/>
        </p:nvSpPr>
        <p:spPr>
          <a:xfrm>
            <a:off x="667850" y="1342850"/>
            <a:ext cx="2432100" cy="34818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31" name="Google Shape;331;p53"/>
          <p:cNvSpPr/>
          <p:nvPr/>
        </p:nvSpPr>
        <p:spPr>
          <a:xfrm>
            <a:off x="3511625" y="1688100"/>
            <a:ext cx="2432100" cy="34818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32" name="Google Shape;332;p53"/>
          <p:cNvSpPr/>
          <p:nvPr/>
        </p:nvSpPr>
        <p:spPr>
          <a:xfrm>
            <a:off x="6136075" y="2275625"/>
            <a:ext cx="2432100" cy="34818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33" name="Google Shape;333;p53"/>
          <p:cNvSpPr/>
          <p:nvPr/>
        </p:nvSpPr>
        <p:spPr>
          <a:xfrm>
            <a:off x="1325750" y="2651500"/>
            <a:ext cx="1385700" cy="720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34" name="Google Shape;334;p53"/>
          <p:cNvSpPr/>
          <p:nvPr/>
        </p:nvSpPr>
        <p:spPr>
          <a:xfrm>
            <a:off x="3671125" y="3501675"/>
            <a:ext cx="993900" cy="12012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35" name="Google Shape;335;p53"/>
          <p:cNvSpPr/>
          <p:nvPr/>
        </p:nvSpPr>
        <p:spPr>
          <a:xfrm>
            <a:off x="6594625" y="2870800"/>
            <a:ext cx="1385700" cy="10749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36" name="Google Shape;336;p53"/>
          <p:cNvSpPr/>
          <p:nvPr/>
        </p:nvSpPr>
        <p:spPr>
          <a:xfrm>
            <a:off x="6808150" y="1342850"/>
            <a:ext cx="2262900" cy="2475000"/>
          </a:xfrm>
          <a:prstGeom prst="foldedCorner">
            <a:avLst>
              <a:gd fmla="val 16667" name="adj"/>
            </a:avLst>
          </a:prstGeom>
          <a:solidFill>
            <a:srgbClr val="EAD1D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Merktu með ramma kringum atriði sem þú gætir nýtt þér (skref) og númeraðu þau í röð sem hentar (vaxandi skilningur) og fáðu nemendur til að</a:t>
            </a:r>
            <a:r>
              <a:rPr lang="en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b="1" lang="en">
                <a:latin typeface="Open Sans"/>
                <a:ea typeface="Open Sans"/>
                <a:cs typeface="Open Sans"/>
                <a:sym typeface="Open Sans"/>
              </a:rPr>
              <a:t>ganga</a:t>
            </a:r>
            <a:r>
              <a:rPr lang="en">
                <a:latin typeface="Open Sans"/>
                <a:ea typeface="Open Sans"/>
                <a:cs typeface="Open Sans"/>
                <a:sym typeface="Open Sans"/>
              </a:rPr>
              <a:t> með þér (undir þinni stjórn) milli taflanna.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37" name="Google Shape;337;p53"/>
          <p:cNvSpPr/>
          <p:nvPr/>
        </p:nvSpPr>
        <p:spPr>
          <a:xfrm>
            <a:off x="219325" y="4615875"/>
            <a:ext cx="4206546" cy="2065608"/>
          </a:xfrm>
          <a:prstGeom prst="irregularSeal2">
            <a:avLst/>
          </a:prstGeom>
          <a:solidFill>
            <a:srgbClr val="CFE2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22860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Strokið nöfn út af töflunum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38" name="Google Shape;338;p53"/>
          <p:cNvSpPr/>
          <p:nvPr/>
        </p:nvSpPr>
        <p:spPr>
          <a:xfrm>
            <a:off x="4196450" y="4702875"/>
            <a:ext cx="4206546" cy="2065608"/>
          </a:xfrm>
          <a:prstGeom prst="irregularSeal2">
            <a:avLst/>
          </a:prstGeom>
          <a:solidFill>
            <a:srgbClr val="CFE2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22860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Byrja á grunnatriðum og kafa síðan smátt og smátt dýpra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54"/>
          <p:cNvSpPr txBox="1"/>
          <p:nvPr>
            <p:ph type="title"/>
          </p:nvPr>
        </p:nvSpPr>
        <p:spPr>
          <a:xfrm>
            <a:off x="457200" y="596826"/>
            <a:ext cx="8229600" cy="142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HVAÐ ÞÁ MEÐ AÐ SKAPA </a:t>
            </a:r>
            <a:r>
              <a:rPr lang="en">
                <a:solidFill>
                  <a:srgbClr val="FFC800"/>
                </a:solidFill>
              </a:rPr>
              <a:t>GÓÐ VINNUBRÖGÐ</a:t>
            </a:r>
            <a:r>
              <a:rPr lang="en"/>
              <a:t> OG SNYRTILEGA FRAMSETNINGU?</a:t>
            </a:r>
            <a:endParaRPr/>
          </a:p>
        </p:txBody>
      </p:sp>
      <p:sp>
        <p:nvSpPr>
          <p:cNvPr id="344" name="Google Shape;344;p54"/>
          <p:cNvSpPr txBox="1"/>
          <p:nvPr>
            <p:ph idx="1" type="body"/>
          </p:nvPr>
        </p:nvSpPr>
        <p:spPr>
          <a:xfrm>
            <a:off x="561900" y="2026025"/>
            <a:ext cx="8020200" cy="37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200"/>
              <a:t>Ganga um galleríið</a:t>
            </a:r>
            <a:endParaRPr b="1" sz="2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200"/>
              <a:t>Þegar kennari stendur við töflu nemenda þá beinist spurningin </a:t>
            </a:r>
            <a:r>
              <a:rPr i="1" lang="en" sz="2200"/>
              <a:t>Hvað sjáum við hér?</a:t>
            </a:r>
            <a:r>
              <a:rPr lang="en" sz="2200"/>
              <a:t> aldrei að viðkomandi hóp heldur hinum nemendunum </a:t>
            </a:r>
            <a:r>
              <a:rPr i="1" lang="en" sz="2200"/>
              <a:t>Þið sem voruð í þessum hóp, ekki svara núna</a:t>
            </a:r>
            <a:r>
              <a:rPr lang="en" sz="2200"/>
              <a:t>. Ef nemendur skilja ekki framsetningu hópsins, þá fær hópurinn þau skilaboð að bæta þurfi framsetningu.</a:t>
            </a:r>
            <a:endParaRPr sz="2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200"/>
              <a:t>Raða í milt-kryddað-sterkt</a:t>
            </a:r>
            <a:endParaRPr b="1" sz="2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200"/>
              <a:t>Kennari fær nemendur til að lýsa því hvernig þau leysa verkefnin (fyrst milt, svo kryddað, síðast sterkt) og samhliða </a:t>
            </a:r>
            <a:r>
              <a:rPr lang="en" sz="2200"/>
              <a:t>gefur kennarinn fyrirmyndarframsetningu.</a:t>
            </a:r>
            <a:endParaRPr sz="2200"/>
          </a:p>
        </p:txBody>
      </p:sp>
      <p:sp>
        <p:nvSpPr>
          <p:cNvPr id="345" name="Google Shape;345;p54"/>
          <p:cNvSpPr/>
          <p:nvPr/>
        </p:nvSpPr>
        <p:spPr>
          <a:xfrm>
            <a:off x="4837950" y="4504675"/>
            <a:ext cx="4116900" cy="827400"/>
          </a:xfrm>
          <a:prstGeom prst="foldedCorner">
            <a:avLst>
              <a:gd fmla="val 16667" name="adj"/>
            </a:avLst>
          </a:prstGeom>
          <a:solidFill>
            <a:srgbClr val="FCE5CD"/>
          </a:solidFill>
          <a:ln cap="flat" cmpd="sng" w="9525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Með þessu móti verður sjálfsagt að nemendur geri uppkast og þau átta sig á að vanda þurfi lokaútgáfu til að önnur skilji.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B5394"/>
        </a:solidFill>
      </p:bgPr>
    </p:bg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55"/>
          <p:cNvSpPr txBox="1"/>
          <p:nvPr>
            <p:ph type="title"/>
          </p:nvPr>
        </p:nvSpPr>
        <p:spPr>
          <a:xfrm>
            <a:off x="457200" y="596826"/>
            <a:ext cx="8229600" cy="142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GLÓSUMENNING BREYTIST</a:t>
            </a:r>
            <a:endParaRPr/>
          </a:p>
        </p:txBody>
      </p:sp>
      <p:sp>
        <p:nvSpPr>
          <p:cNvPr id="351" name="Google Shape;351;p55"/>
          <p:cNvSpPr txBox="1"/>
          <p:nvPr>
            <p:ph idx="1" type="body"/>
          </p:nvPr>
        </p:nvSpPr>
        <p:spPr>
          <a:xfrm>
            <a:off x="561950" y="2507725"/>
            <a:ext cx="3782100" cy="37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Undir lok tíma fá nemendur tækifæri til að skrá hjá sér hugmyndir og annað sem þeim þykir mikilvægt úr tímanum.</a:t>
            </a:r>
            <a:endParaRPr sz="24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Glósur fyrir „þeirra framtíðar gleymna sjálf“.</a:t>
            </a:r>
            <a:endParaRPr/>
          </a:p>
        </p:txBody>
      </p:sp>
      <p:sp>
        <p:nvSpPr>
          <p:cNvPr id="352" name="Google Shape;352;p55"/>
          <p:cNvSpPr txBox="1"/>
          <p:nvPr>
            <p:ph idx="12" type="sldNum"/>
          </p:nvPr>
        </p:nvSpPr>
        <p:spPr>
          <a:xfrm>
            <a:off x="8556775" y="6471400"/>
            <a:ext cx="548700" cy="38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353" name="Google Shape;353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51798" y="1946775"/>
            <a:ext cx="4180500" cy="4306149"/>
          </a:xfrm>
          <a:prstGeom prst="rect">
            <a:avLst/>
          </a:prstGeom>
          <a:noFill/>
          <a:ln>
            <a:noFill/>
          </a:ln>
        </p:spPr>
      </p:pic>
      <p:sp>
        <p:nvSpPr>
          <p:cNvPr id="354" name="Google Shape;354;p55"/>
          <p:cNvSpPr/>
          <p:nvPr/>
        </p:nvSpPr>
        <p:spPr>
          <a:xfrm>
            <a:off x="4781950" y="2218800"/>
            <a:ext cx="388800" cy="4515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56"/>
          <p:cNvSpPr/>
          <p:nvPr/>
        </p:nvSpPr>
        <p:spPr>
          <a:xfrm>
            <a:off x="2840875" y="328950"/>
            <a:ext cx="5173500" cy="6150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360" name="Google Shape;360;p56"/>
          <p:cNvCxnSpPr>
            <a:stCxn id="359" idx="0"/>
          </p:cNvCxnSpPr>
          <p:nvPr/>
        </p:nvCxnSpPr>
        <p:spPr>
          <a:xfrm>
            <a:off x="5427625" y="328950"/>
            <a:ext cx="0" cy="61503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61" name="Google Shape;361;p56"/>
          <p:cNvCxnSpPr>
            <a:stCxn id="359" idx="1"/>
            <a:endCxn id="359" idx="3"/>
          </p:cNvCxnSpPr>
          <p:nvPr/>
        </p:nvCxnSpPr>
        <p:spPr>
          <a:xfrm>
            <a:off x="2840875" y="3404100"/>
            <a:ext cx="5173500" cy="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62" name="Google Shape;362;p56"/>
          <p:cNvSpPr txBox="1"/>
          <p:nvPr/>
        </p:nvSpPr>
        <p:spPr>
          <a:xfrm>
            <a:off x="2920625" y="408700"/>
            <a:ext cx="18546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Sýnidæmi</a:t>
            </a:r>
            <a:r>
              <a:rPr b="1" lang="en" sz="2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1</a:t>
            </a:r>
            <a:endParaRPr b="1" sz="20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63" name="Google Shape;363;p56"/>
          <p:cNvSpPr txBox="1"/>
          <p:nvPr/>
        </p:nvSpPr>
        <p:spPr>
          <a:xfrm>
            <a:off x="5515175" y="408700"/>
            <a:ext cx="18546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Sýnidæmi</a:t>
            </a:r>
            <a:r>
              <a:rPr b="1" lang="en" sz="2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2</a:t>
            </a:r>
            <a:endParaRPr b="1" sz="20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64" name="Google Shape;364;p56"/>
          <p:cNvSpPr txBox="1"/>
          <p:nvPr/>
        </p:nvSpPr>
        <p:spPr>
          <a:xfrm>
            <a:off x="5515175" y="3614175"/>
            <a:ext cx="16503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Sýnidæmi</a:t>
            </a:r>
            <a:r>
              <a:rPr b="1" lang="en" sz="2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3</a:t>
            </a:r>
            <a:endParaRPr b="1" sz="20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65" name="Google Shape;365;p56"/>
          <p:cNvSpPr txBox="1"/>
          <p:nvPr/>
        </p:nvSpPr>
        <p:spPr>
          <a:xfrm>
            <a:off x="2920625" y="3614175"/>
            <a:ext cx="21432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Til minnis</a:t>
            </a:r>
            <a:endParaRPr b="1" sz="20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66" name="Google Shape;366;p56"/>
          <p:cNvSpPr/>
          <p:nvPr/>
        </p:nvSpPr>
        <p:spPr>
          <a:xfrm>
            <a:off x="299050" y="887150"/>
            <a:ext cx="1973700" cy="1684500"/>
          </a:xfrm>
          <a:prstGeom prst="wedgeRectCallout">
            <a:avLst>
              <a:gd fmla="val 144946" name="adj1"/>
              <a:gd fmla="val 34029" name="adj2"/>
            </a:avLst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Kennari býr milt sýnidæmi fyrir nemendur til að fylla-í-eyðurnar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67" name="Google Shape;367;p56"/>
          <p:cNvSpPr/>
          <p:nvPr/>
        </p:nvSpPr>
        <p:spPr>
          <a:xfrm>
            <a:off x="299050" y="3018225"/>
            <a:ext cx="1973700" cy="1684500"/>
          </a:xfrm>
          <a:prstGeom prst="wedgeRectCallout">
            <a:avLst>
              <a:gd fmla="val 237369" name="adj1"/>
              <a:gd fmla="val -91299" name="adj2"/>
            </a:avLst>
          </a:prstGeom>
          <a:solidFill>
            <a:srgbClr val="B4A7D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Milt dæmi sem kennari skilur eftir fyrir nemendur til að leysa sjálf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68" name="Google Shape;368;p56"/>
          <p:cNvSpPr/>
          <p:nvPr/>
        </p:nvSpPr>
        <p:spPr>
          <a:xfrm>
            <a:off x="351750" y="4964850"/>
            <a:ext cx="1973700" cy="1684500"/>
          </a:xfrm>
          <a:prstGeom prst="wedgeRectCallout">
            <a:avLst>
              <a:gd fmla="val 253386" name="adj1"/>
              <a:gd fmla="val -57148" name="adj2"/>
            </a:avLst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Nemendur búa þetta dæmi til sjálf (má vera sterkt ef þau vilja)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69" name="Google Shape;369;p56"/>
          <p:cNvSpPr txBox="1"/>
          <p:nvPr/>
        </p:nvSpPr>
        <p:spPr>
          <a:xfrm>
            <a:off x="0" y="0"/>
            <a:ext cx="3000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GLÓSUR</a:t>
            </a:r>
            <a:endParaRPr/>
          </a:p>
        </p:txBody>
      </p:sp>
      <p:sp>
        <p:nvSpPr>
          <p:cNvPr id="370" name="Google Shape;370;p56"/>
          <p:cNvSpPr/>
          <p:nvPr/>
        </p:nvSpPr>
        <p:spPr>
          <a:xfrm>
            <a:off x="7416200" y="1764350"/>
            <a:ext cx="1525200" cy="2661300"/>
          </a:xfrm>
          <a:prstGeom prst="foldedCorner">
            <a:avLst>
              <a:gd fmla="val 16667" name="adj"/>
            </a:avLst>
          </a:prstGeom>
          <a:solidFill>
            <a:srgbClr val="EAD1D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Hóparnir vinna þetta á töflurnar sínar. Síðar geta þau tekið mynd eða skrifað í glósubók út frá töflunum</a:t>
            </a:r>
            <a:r>
              <a:rPr lang="en"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57"/>
          <p:cNvSpPr txBox="1"/>
          <p:nvPr>
            <p:ph type="title"/>
          </p:nvPr>
        </p:nvSpPr>
        <p:spPr>
          <a:xfrm>
            <a:off x="457200" y="596826"/>
            <a:ext cx="8229600" cy="142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HVERNIG KEMST ÞETTA Í GLÓSUBÆKURNAR?</a:t>
            </a:r>
            <a:endParaRPr/>
          </a:p>
        </p:txBody>
      </p:sp>
      <p:sp>
        <p:nvSpPr>
          <p:cNvPr id="376" name="Google Shape;376;p57"/>
          <p:cNvSpPr txBox="1"/>
          <p:nvPr>
            <p:ph idx="1" type="body"/>
          </p:nvPr>
        </p:nvSpPr>
        <p:spPr>
          <a:xfrm>
            <a:off x="561950" y="2507725"/>
            <a:ext cx="8020200" cy="37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Enginn tími til að skrifa í lok kennslustundar?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→ Þau taka myndir og geta skrifað glósur heima síðar (geta líka tekið myndir af töflum annarra hópa)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Mikilvægt: Bráðlega (max 3 vikur) gætu glósurnar komið að gagni til að leysa önnur verkefni.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B5394"/>
        </a:solidFill>
      </p:bgPr>
    </p:bg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58"/>
          <p:cNvSpPr txBox="1"/>
          <p:nvPr>
            <p:ph type="title"/>
          </p:nvPr>
        </p:nvSpPr>
        <p:spPr>
          <a:xfrm>
            <a:off x="457200" y="596826"/>
            <a:ext cx="8229600" cy="142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UPPLÝSINGAR UM STÖÐUNA: KANNAÐU-EIGIN-SKILNING VERKEFNI</a:t>
            </a:r>
            <a:endParaRPr/>
          </a:p>
        </p:txBody>
      </p:sp>
      <p:sp>
        <p:nvSpPr>
          <p:cNvPr id="382" name="Google Shape;382;p58"/>
          <p:cNvSpPr txBox="1"/>
          <p:nvPr>
            <p:ph idx="1" type="body"/>
          </p:nvPr>
        </p:nvSpPr>
        <p:spPr>
          <a:xfrm>
            <a:off x="561950" y="2050525"/>
            <a:ext cx="3628200" cy="37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lt1"/>
                </a:solidFill>
              </a:rPr>
              <a:t>Nemendur vinna sjálf eða í hóp.</a:t>
            </a:r>
            <a:endParaRPr sz="240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lt1"/>
                </a:solidFill>
              </a:rPr>
              <a:t>Spurningum skipt í flokka (t.d. milt, kryddað, sterkt)</a:t>
            </a:r>
            <a:endParaRPr sz="240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lt1"/>
                </a:solidFill>
              </a:rPr>
              <a:t>Tilgangur:</a:t>
            </a:r>
            <a:endParaRPr sz="240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lt1"/>
                </a:solidFill>
              </a:rPr>
              <a:t>Veita svar við spurningunni „Hvar stend ég núna?“</a:t>
            </a:r>
            <a:endParaRPr sz="24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3" name="Google Shape;383;p58"/>
          <p:cNvSpPr txBox="1"/>
          <p:nvPr>
            <p:ph idx="12" type="sldNum"/>
          </p:nvPr>
        </p:nvSpPr>
        <p:spPr>
          <a:xfrm>
            <a:off x="8556775" y="6471400"/>
            <a:ext cx="548700" cy="38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384" name="Google Shape;384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26950" y="1943250"/>
            <a:ext cx="4857750" cy="4857750"/>
          </a:xfrm>
          <a:prstGeom prst="rect">
            <a:avLst/>
          </a:prstGeom>
          <a:noFill/>
          <a:ln>
            <a:noFill/>
          </a:ln>
        </p:spPr>
      </p:pic>
      <p:sp>
        <p:nvSpPr>
          <p:cNvPr id="385" name="Google Shape;385;p58"/>
          <p:cNvSpPr/>
          <p:nvPr/>
        </p:nvSpPr>
        <p:spPr>
          <a:xfrm>
            <a:off x="4288025" y="2408775"/>
            <a:ext cx="548700" cy="4977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59"/>
          <p:cNvSpPr txBox="1"/>
          <p:nvPr/>
        </p:nvSpPr>
        <p:spPr>
          <a:xfrm>
            <a:off x="0" y="0"/>
            <a:ext cx="88116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KANNAÐU-EIGIN-SKILNING (KES)</a:t>
            </a:r>
            <a:endParaRPr/>
          </a:p>
        </p:txBody>
      </p:sp>
      <p:sp>
        <p:nvSpPr>
          <p:cNvPr id="391" name="Google Shape;391;p59"/>
          <p:cNvSpPr/>
          <p:nvPr/>
        </p:nvSpPr>
        <p:spPr>
          <a:xfrm>
            <a:off x="2840875" y="1293000"/>
            <a:ext cx="5173500" cy="5186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92" name="Google Shape;392;p59"/>
          <p:cNvSpPr txBox="1"/>
          <p:nvPr/>
        </p:nvSpPr>
        <p:spPr>
          <a:xfrm>
            <a:off x="3100050" y="1465325"/>
            <a:ext cx="16746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Milt</a:t>
            </a:r>
            <a:endParaRPr b="1" sz="20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93" name="Google Shape;393;p59"/>
          <p:cNvSpPr txBox="1"/>
          <p:nvPr/>
        </p:nvSpPr>
        <p:spPr>
          <a:xfrm>
            <a:off x="3171263" y="3121575"/>
            <a:ext cx="14454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Kryddað</a:t>
            </a:r>
            <a:endParaRPr b="1" sz="20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94" name="Google Shape;394;p59"/>
          <p:cNvSpPr txBox="1"/>
          <p:nvPr/>
        </p:nvSpPr>
        <p:spPr>
          <a:xfrm>
            <a:off x="3232500" y="4702725"/>
            <a:ext cx="15921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Sterkt</a:t>
            </a:r>
            <a:endParaRPr b="1" sz="20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95" name="Google Shape;395;p59"/>
          <p:cNvSpPr/>
          <p:nvPr/>
        </p:nvSpPr>
        <p:spPr>
          <a:xfrm>
            <a:off x="239225" y="4702725"/>
            <a:ext cx="4206546" cy="2065608"/>
          </a:xfrm>
          <a:prstGeom prst="irregularSeal2">
            <a:avLst/>
          </a:prstGeom>
          <a:solidFill>
            <a:srgbClr val="CFE2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22860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Verkefni sem er kryddað í dag gæti flokkast sem milt í næstu viku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96" name="Google Shape;396;p59"/>
          <p:cNvSpPr/>
          <p:nvPr/>
        </p:nvSpPr>
        <p:spPr>
          <a:xfrm>
            <a:off x="239225" y="1293000"/>
            <a:ext cx="1973700" cy="1684500"/>
          </a:xfrm>
          <a:prstGeom prst="wedgeRectCallout">
            <a:avLst>
              <a:gd fmla="val 144946" name="adj1"/>
              <a:gd fmla="val 34029" name="adj2"/>
            </a:avLst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Þrjú af hverri gerð (bara tvö sterk í byrjun en svo má bæta við síðar ef þarf)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Vertical learning—a framework for high-quality group work—showcases student thinking for everyone to see.&#10;&#10;Subscribe for free to our email newsletter Edutopia Weekly: https://edut.to/3G5zIZ4 &#10;&#10;Design 39 Campus&#10;GRADES K-8 | SAN DIEGO, California&#10;&#10;Explore more resources from this school:&#10;https://www.edutopia.org/article/designing-public-school-scratch&#10;&#10;&#10;*Follow us here:*&#10;Official Website: https://edutopia.org &#10;YouTube: https://www.youtube.com/c/edutopia&#10;Facebook: https://www.facebook.com/edutopia&#10;Twitter: https://twitter.com/edutopia&#10;Instagram: https://www.instagram.com/edutopia/&#10;&#10;#publicschool #publicschools #teachingtips #teacher &#10;&#10;© 2018 George Lucas Educational Foundation" id="401" name="Google Shape;401;p60" title="Learning on Their Feet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425" y="741325"/>
            <a:ext cx="8949075" cy="5033850"/>
          </a:xfrm>
          <a:prstGeom prst="rect">
            <a:avLst/>
          </a:prstGeom>
          <a:noFill/>
          <a:ln>
            <a:noFill/>
          </a:ln>
        </p:spPr>
      </p:pic>
      <p:sp>
        <p:nvSpPr>
          <p:cNvPr id="402" name="Google Shape;402;p60"/>
          <p:cNvSpPr txBox="1"/>
          <p:nvPr/>
        </p:nvSpPr>
        <p:spPr>
          <a:xfrm>
            <a:off x="2365150" y="6145625"/>
            <a:ext cx="65637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Myndband: Design 39 Campus, San Diego, CA</a:t>
            </a:r>
            <a:endParaRPr sz="2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61"/>
          <p:cNvSpPr txBox="1"/>
          <p:nvPr>
            <p:ph idx="4294967295" type="title"/>
          </p:nvPr>
        </p:nvSpPr>
        <p:spPr>
          <a:xfrm>
            <a:off x="457200" y="821725"/>
            <a:ext cx="8229600" cy="764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/>
              <a:t>En…</a:t>
            </a:r>
            <a:endParaRPr sz="6000">
              <a:solidFill>
                <a:srgbClr val="FFC800"/>
              </a:solidFill>
            </a:endParaRPr>
          </a:p>
        </p:txBody>
      </p:sp>
      <p:sp>
        <p:nvSpPr>
          <p:cNvPr id="408" name="Google Shape;408;p61"/>
          <p:cNvSpPr txBox="1"/>
          <p:nvPr>
            <p:ph idx="4294967295" type="subTitle"/>
          </p:nvPr>
        </p:nvSpPr>
        <p:spPr>
          <a:xfrm>
            <a:off x="492900" y="2270175"/>
            <a:ext cx="8158200" cy="175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</a:rPr>
              <a:t>… hafa ekkert komið upp vandamál tengd innleiðingu á þessum vinnubrögðum?</a:t>
            </a:r>
            <a:endParaRPr sz="3600">
              <a:solidFill>
                <a:schemeClr val="lt1"/>
              </a:solidFill>
            </a:endParaRPr>
          </a:p>
        </p:txBody>
      </p:sp>
      <p:sp>
        <p:nvSpPr>
          <p:cNvPr id="409" name="Google Shape;409;p61"/>
          <p:cNvSpPr/>
          <p:nvPr/>
        </p:nvSpPr>
        <p:spPr>
          <a:xfrm>
            <a:off x="3979200" y="4415350"/>
            <a:ext cx="1185600" cy="168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B5394"/>
        </a:solidFill>
      </p:bgPr>
    </p:bg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62"/>
          <p:cNvSpPr txBox="1"/>
          <p:nvPr>
            <p:ph type="title"/>
          </p:nvPr>
        </p:nvSpPr>
        <p:spPr>
          <a:xfrm>
            <a:off x="457200" y="368226"/>
            <a:ext cx="8229600" cy="804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JÚJÚ…</a:t>
            </a:r>
            <a:endParaRPr/>
          </a:p>
        </p:txBody>
      </p:sp>
      <p:sp>
        <p:nvSpPr>
          <p:cNvPr id="415" name="Google Shape;415;p62"/>
          <p:cNvSpPr txBox="1"/>
          <p:nvPr>
            <p:ph idx="1" type="body"/>
          </p:nvPr>
        </p:nvSpPr>
        <p:spPr>
          <a:xfrm>
            <a:off x="561950" y="1242850"/>
            <a:ext cx="8020200" cy="512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Til dæmis vandamál tengd</a:t>
            </a:r>
            <a:endParaRPr sz="1800"/>
          </a:p>
          <a:p>
            <a:pPr indent="-34290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Menningu</a:t>
            </a:r>
            <a:endParaRPr sz="1800"/>
          </a:p>
          <a:p>
            <a:pPr indent="-3429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Í löndum ríkja mismunandi námshefðir og samfélagshefðir</a:t>
            </a:r>
            <a:endParaRPr sz="1800"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Samskiptum við foreldra</a:t>
            </a:r>
            <a:endParaRPr sz="1800"/>
          </a:p>
          <a:p>
            <a:pPr indent="-3429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Nauðsynlegt að upplýsa bæði skólastjórnendur og foreldra</a:t>
            </a:r>
            <a:endParaRPr sz="1800"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Top-down ákvörðunum (t.d. skólameistari skipar kennurum að nota vissar kennsluaðferðir)</a:t>
            </a:r>
            <a:endParaRPr sz="1800"/>
          </a:p>
          <a:p>
            <a:pPr indent="-3429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Nú eigi öll að kenna með þessum aðferðum (ekki öll til í það!)</a:t>
            </a:r>
            <a:endParaRPr sz="1800"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Skorti á samstarfsfélögum og/eða umhverfi sem leyfir ekki breytingar</a:t>
            </a:r>
            <a:endParaRPr sz="1800"/>
          </a:p>
          <a:p>
            <a:pPr indent="-3429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Erfitt að vera eini kennarinn sem kennir með þessum hætti</a:t>
            </a:r>
            <a:endParaRPr sz="1800"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Námsmati</a:t>
            </a:r>
            <a:endParaRPr sz="1800"/>
          </a:p>
          <a:p>
            <a:pPr indent="-3429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Krafa kerfisins um að skrá lokaeinkunn</a:t>
            </a:r>
            <a:endParaRPr sz="1800"/>
          </a:p>
        </p:txBody>
      </p:sp>
      <p:pic>
        <p:nvPicPr>
          <p:cNvPr id="416" name="Google Shape;416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37949" y="1277581"/>
            <a:ext cx="2362323" cy="980226"/>
          </a:xfrm>
          <a:prstGeom prst="rect">
            <a:avLst/>
          </a:prstGeom>
          <a:noFill/>
          <a:ln>
            <a:noFill/>
          </a:ln>
        </p:spPr>
      </p:pic>
      <p:sp>
        <p:nvSpPr>
          <p:cNvPr id="417" name="Google Shape;417;p62"/>
          <p:cNvSpPr/>
          <p:nvPr/>
        </p:nvSpPr>
        <p:spPr>
          <a:xfrm>
            <a:off x="6183825" y="154325"/>
            <a:ext cx="1323900" cy="609300"/>
          </a:xfrm>
          <a:prstGeom prst="wedgeRectCallout">
            <a:avLst>
              <a:gd fmla="val -17216" name="adj1"/>
              <a:gd fmla="val 170081" name="adj2"/>
            </a:avLst>
          </a:prstGeom>
          <a:solidFill>
            <a:schemeClr val="accent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Ég get ekkert í þessu!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18" name="Google Shape;418;p62"/>
          <p:cNvSpPr/>
          <p:nvPr/>
        </p:nvSpPr>
        <p:spPr>
          <a:xfrm>
            <a:off x="7812425" y="154333"/>
            <a:ext cx="1135800" cy="819900"/>
          </a:xfrm>
          <a:prstGeom prst="wedgeRoundRectCallout">
            <a:avLst>
              <a:gd fmla="val -49566" name="adj1"/>
              <a:gd fmla="val 101478" name="adj2"/>
              <a:gd fmla="val 0" name="adj3"/>
            </a:avLst>
          </a:prstGeom>
          <a:solidFill>
            <a:schemeClr val="accent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Ég er ekki nógu klár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19" name="Google Shape;419;p62"/>
          <p:cNvSpPr/>
          <p:nvPr/>
        </p:nvSpPr>
        <p:spPr>
          <a:xfrm>
            <a:off x="3998500" y="206650"/>
            <a:ext cx="2032800" cy="10353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Dæmi um festuhugarfar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B5394"/>
        </a:solidFill>
      </p:bgPr>
    </p:bg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63"/>
          <p:cNvSpPr txBox="1"/>
          <p:nvPr>
            <p:ph idx="12" type="sldNum"/>
          </p:nvPr>
        </p:nvSpPr>
        <p:spPr>
          <a:xfrm>
            <a:off x="8556775" y="6471400"/>
            <a:ext cx="548700" cy="38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25" name="Google Shape;425;p63"/>
          <p:cNvSpPr txBox="1"/>
          <p:nvPr>
            <p:ph type="title"/>
          </p:nvPr>
        </p:nvSpPr>
        <p:spPr>
          <a:xfrm>
            <a:off x="311700" y="492125"/>
            <a:ext cx="8229600" cy="764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EKKI ENDILEGA ÖLL GLÖÐ STRAX</a:t>
            </a:r>
            <a:endParaRPr/>
          </a:p>
        </p:txBody>
      </p:sp>
      <p:pic>
        <p:nvPicPr>
          <p:cNvPr id="426" name="Google Shape;426;p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545927"/>
            <a:ext cx="8520599" cy="50258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mapa_solido_blanco_50-01.png" id="431" name="Google Shape;431;p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652016"/>
            <a:ext cx="9144000" cy="4620768"/>
          </a:xfrm>
          <a:prstGeom prst="rect">
            <a:avLst/>
          </a:prstGeom>
          <a:noFill/>
          <a:ln>
            <a:noFill/>
          </a:ln>
        </p:spPr>
      </p:pic>
      <p:sp>
        <p:nvSpPr>
          <p:cNvPr id="432" name="Google Shape;432;p64"/>
          <p:cNvSpPr txBox="1"/>
          <p:nvPr/>
        </p:nvSpPr>
        <p:spPr>
          <a:xfrm>
            <a:off x="457200" y="520625"/>
            <a:ext cx="8229600" cy="1233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VIÐTEKNAR VENJUR SVIPAÐAR Í </a:t>
            </a:r>
            <a:r>
              <a:rPr b="1" lang="en" sz="3600">
                <a:solidFill>
                  <a:srgbClr val="FFC800"/>
                </a:solidFill>
                <a:latin typeface="Montserrat"/>
                <a:ea typeface="Montserrat"/>
                <a:cs typeface="Montserrat"/>
                <a:sym typeface="Montserrat"/>
              </a:rPr>
              <a:t>KANADA</a:t>
            </a:r>
            <a:r>
              <a:rPr b="1" lang="en" sz="36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OG Á  </a:t>
            </a:r>
            <a:r>
              <a:rPr b="1" lang="en" sz="3600">
                <a:solidFill>
                  <a:srgbClr val="FFC800"/>
                </a:solidFill>
                <a:latin typeface="Montserrat"/>
                <a:ea typeface="Montserrat"/>
                <a:cs typeface="Montserrat"/>
                <a:sym typeface="Montserrat"/>
              </a:rPr>
              <a:t>ÍSLANDI</a:t>
            </a:r>
            <a:endParaRPr b="1" sz="3600">
              <a:solidFill>
                <a:srgbClr val="FFC8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33" name="Google Shape;433;p64"/>
          <p:cNvSpPr/>
          <p:nvPr/>
        </p:nvSpPr>
        <p:spPr>
          <a:xfrm rot="8100000">
            <a:off x="3450985" y="2093877"/>
            <a:ext cx="146795" cy="146795"/>
          </a:xfrm>
          <a:prstGeom prst="teardrop">
            <a:avLst>
              <a:gd fmla="val 100000" name="adj"/>
            </a:avLst>
          </a:prstGeom>
          <a:solidFill>
            <a:schemeClr val="accent2"/>
          </a:solidFill>
          <a:ln cap="flat" cmpd="sng" w="19050">
            <a:solidFill>
              <a:srgbClr val="3D85C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4" name="Google Shape;434;p64"/>
          <p:cNvSpPr/>
          <p:nvPr/>
        </p:nvSpPr>
        <p:spPr>
          <a:xfrm rot="8100000">
            <a:off x="868410" y="2552627"/>
            <a:ext cx="146795" cy="146795"/>
          </a:xfrm>
          <a:prstGeom prst="teardrop">
            <a:avLst>
              <a:gd fmla="val 100000" name="adj"/>
            </a:avLst>
          </a:prstGeom>
          <a:solidFill>
            <a:schemeClr val="accent2"/>
          </a:solidFill>
          <a:ln cap="flat" cmpd="sng" w="19050">
            <a:solidFill>
              <a:srgbClr val="3D85C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5" name="Google Shape;435;p64"/>
          <p:cNvSpPr txBox="1"/>
          <p:nvPr/>
        </p:nvSpPr>
        <p:spPr>
          <a:xfrm>
            <a:off x="8556775" y="6623800"/>
            <a:ext cx="548700" cy="3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3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sz="13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36" name="Google Shape;436;p6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34000" y="1753725"/>
            <a:ext cx="2633350" cy="1753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437" name="Google Shape;437;p6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7450" y="3083148"/>
            <a:ext cx="2741251" cy="1643675"/>
          </a:xfrm>
          <a:prstGeom prst="rect">
            <a:avLst/>
          </a:prstGeom>
          <a:noFill/>
          <a:ln>
            <a:noFill/>
          </a:ln>
        </p:spPr>
      </p:pic>
      <p:sp>
        <p:nvSpPr>
          <p:cNvPr id="438" name="Google Shape;438;p64"/>
          <p:cNvSpPr/>
          <p:nvPr/>
        </p:nvSpPr>
        <p:spPr>
          <a:xfrm>
            <a:off x="3448000" y="4492850"/>
            <a:ext cx="5238800" cy="2061200"/>
          </a:xfrm>
          <a:prstGeom prst="flowChartPunchedTape">
            <a:avLst/>
          </a:prstGeom>
          <a:solidFill>
            <a:schemeClr val="accen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Talsvert notað í Danmörku, Svíþjóð og Noregi</a:t>
            </a:r>
            <a:endParaRPr sz="2800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65"/>
          <p:cNvSpPr txBox="1"/>
          <p:nvPr>
            <p:ph type="title"/>
          </p:nvPr>
        </p:nvSpPr>
        <p:spPr>
          <a:xfrm>
            <a:off x="457200" y="596826"/>
            <a:ext cx="8229600" cy="142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UPPHAFIÐ AÐ ÞRÓUN AÐFERÐANNA</a:t>
            </a:r>
            <a:endParaRPr/>
          </a:p>
        </p:txBody>
      </p:sp>
      <p:sp>
        <p:nvSpPr>
          <p:cNvPr id="444" name="Google Shape;444;p65"/>
          <p:cNvSpPr txBox="1"/>
          <p:nvPr>
            <p:ph idx="1" type="body"/>
          </p:nvPr>
        </p:nvSpPr>
        <p:spPr>
          <a:xfrm>
            <a:off x="561900" y="2026025"/>
            <a:ext cx="8020200" cy="37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600"/>
              </a:spcBef>
              <a:spcAft>
                <a:spcPts val="0"/>
              </a:spcAft>
              <a:buSzPts val="2400"/>
              <a:buChar char="○"/>
            </a:pPr>
            <a:r>
              <a:rPr lang="en" sz="2400"/>
              <a:t>Í Kanada var tekið upp verkefnamiðað nám (markmið: að bæta kennslu og nám í stærðfræði).</a:t>
            </a:r>
            <a:endParaRPr sz="2400"/>
          </a:p>
          <a:p>
            <a:pPr indent="-381000" lvl="0" marL="457200" rtl="0" algn="l">
              <a:spcBef>
                <a:spcPts val="1000"/>
              </a:spcBef>
              <a:spcAft>
                <a:spcPts val="0"/>
              </a:spcAft>
              <a:buSzPts val="2400"/>
              <a:buChar char="○"/>
            </a:pPr>
            <a:r>
              <a:rPr lang="en" sz="2400"/>
              <a:t>Viðteknar venjur voru svipaðar og eru á Íslandi (Innlögn, sýnidæmi, dæmatími) og því gekk innleiðing verkefnamiðaðs náms um margt illa.</a:t>
            </a:r>
            <a:endParaRPr sz="2400"/>
          </a:p>
          <a:p>
            <a:pPr indent="-381000" lvl="0" marL="457200" rtl="0" algn="l">
              <a:spcBef>
                <a:spcPts val="1000"/>
              </a:spcBef>
              <a:spcAft>
                <a:spcPts val="0"/>
              </a:spcAft>
              <a:buSzPts val="2400"/>
              <a:buChar char="○"/>
            </a:pPr>
            <a:r>
              <a:rPr lang="en" sz="2400"/>
              <a:t>Með aðferðum hugsandi skólastofu gekk innleiðing vel af því þá var hægt að brjóta upp viðteknar venjur og skapa nýtt vinnulag með áherslu á</a:t>
            </a:r>
            <a:endParaRPr sz="2400"/>
          </a:p>
          <a:p>
            <a:pPr indent="-355600" lvl="1" marL="914400" rtl="0" algn="l">
              <a:spcBef>
                <a:spcPts val="100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Hugsun</a:t>
            </a:r>
            <a:endParaRPr sz="2000"/>
          </a:p>
          <a:p>
            <a:pPr indent="-355600" lvl="1" marL="914400" rtl="0" algn="l">
              <a:spcBef>
                <a:spcPts val="48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Samvinnu</a:t>
            </a:r>
            <a:endParaRPr sz="2000"/>
          </a:p>
          <a:p>
            <a:pPr indent="-355600" lvl="1" marL="914400" rtl="0" algn="l">
              <a:spcBef>
                <a:spcPts val="48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Sjálfstæð vinnubrögð</a:t>
            </a:r>
            <a:endParaRPr sz="200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9" name="Google Shape;449;p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2752888"/>
            <a:ext cx="8839201" cy="2266619"/>
          </a:xfrm>
          <a:prstGeom prst="rect">
            <a:avLst/>
          </a:prstGeom>
          <a:noFill/>
          <a:ln>
            <a:noFill/>
          </a:ln>
        </p:spPr>
      </p:pic>
      <p:sp>
        <p:nvSpPr>
          <p:cNvPr id="450" name="Google Shape;450;p66"/>
          <p:cNvSpPr txBox="1"/>
          <p:nvPr>
            <p:ph type="title"/>
          </p:nvPr>
        </p:nvSpPr>
        <p:spPr>
          <a:xfrm>
            <a:off x="457200" y="596826"/>
            <a:ext cx="8229600" cy="142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ÝMSAR ÁSTÆÐUR…</a:t>
            </a:r>
            <a:endParaRPr/>
          </a:p>
        </p:txBody>
      </p:sp>
      <p:sp>
        <p:nvSpPr>
          <p:cNvPr id="451" name="Google Shape;451;p66"/>
          <p:cNvSpPr txBox="1"/>
          <p:nvPr>
            <p:ph idx="1" type="body"/>
          </p:nvPr>
        </p:nvSpPr>
        <p:spPr>
          <a:xfrm>
            <a:off x="533400" y="5214750"/>
            <a:ext cx="7851300" cy="116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lt1"/>
                </a:solidFill>
              </a:rPr>
              <a:t>… en við slíkar aðstæður treysta þau meira á kennarann heldur en sig sjálf.</a:t>
            </a:r>
            <a:endParaRPr sz="26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5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p67"/>
          <p:cNvSpPr txBox="1"/>
          <p:nvPr>
            <p:ph type="title"/>
          </p:nvPr>
        </p:nvSpPr>
        <p:spPr>
          <a:xfrm>
            <a:off x="457200" y="596826"/>
            <a:ext cx="8229600" cy="142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lt1"/>
                </a:solidFill>
              </a:rPr>
              <a:t>EN… AF HVERJU EKKI GEFA SÝNIDÆMI?</a:t>
            </a:r>
            <a:endParaRPr/>
          </a:p>
        </p:txBody>
      </p:sp>
      <p:sp>
        <p:nvSpPr>
          <p:cNvPr id="457" name="Google Shape;457;p67"/>
          <p:cNvSpPr txBox="1"/>
          <p:nvPr>
            <p:ph idx="1" type="body"/>
          </p:nvPr>
        </p:nvSpPr>
        <p:spPr>
          <a:xfrm>
            <a:off x="533400" y="2102225"/>
            <a:ext cx="7851300" cy="427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lt1"/>
                </a:solidFill>
              </a:rPr>
              <a:t>Sýnidæmi eru</a:t>
            </a:r>
            <a:r>
              <a:rPr lang="en" sz="2400">
                <a:solidFill>
                  <a:schemeClr val="lt1"/>
                </a:solidFill>
              </a:rPr>
              <a:t> jú mjög góð leið til að kenna ferla!</a:t>
            </a:r>
            <a:endParaRPr sz="2400">
              <a:solidFill>
                <a:schemeClr val="lt1"/>
              </a:solidFill>
            </a:endParaRPr>
          </a:p>
          <a:p>
            <a:pPr indent="0" lvl="0" marL="9144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lt1"/>
                </a:solidFill>
              </a:rPr>
              <a:t>EN jafnframt</a:t>
            </a:r>
            <a:endParaRPr sz="2400">
              <a:solidFill>
                <a:schemeClr val="lt1"/>
              </a:solidFill>
            </a:endParaRPr>
          </a:p>
          <a:p>
            <a:pPr indent="-38100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400"/>
              <a:buChar char="○"/>
            </a:pPr>
            <a:r>
              <a:rPr lang="en" sz="2400">
                <a:solidFill>
                  <a:schemeClr val="lt1"/>
                </a:solidFill>
              </a:rPr>
              <a:t>Fjöldi ferla sem leggja þarf á minnið vex nemendum yfir höfuð</a:t>
            </a:r>
            <a:endParaRPr sz="2400">
              <a:solidFill>
                <a:schemeClr val="lt1"/>
              </a:solidFill>
            </a:endParaRPr>
          </a:p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○"/>
            </a:pPr>
            <a:r>
              <a:rPr lang="en" sz="2400">
                <a:solidFill>
                  <a:schemeClr val="lt1"/>
                </a:solidFill>
              </a:rPr>
              <a:t>Skammtíma árangur án langtíma lærdóms</a:t>
            </a:r>
            <a:endParaRPr sz="2400">
              <a:solidFill>
                <a:schemeClr val="lt1"/>
              </a:solidFill>
            </a:endParaRPr>
          </a:p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○"/>
            </a:pPr>
            <a:r>
              <a:rPr lang="en" sz="2400">
                <a:solidFill>
                  <a:schemeClr val="lt1"/>
                </a:solidFill>
              </a:rPr>
              <a:t>Kemur í staðinn fyrir hugsun</a:t>
            </a:r>
            <a:endParaRPr sz="2400">
              <a:solidFill>
                <a:schemeClr val="lt1"/>
              </a:solidFill>
            </a:endParaRPr>
          </a:p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○"/>
            </a:pPr>
            <a:r>
              <a:rPr lang="en" sz="2400">
                <a:solidFill>
                  <a:schemeClr val="lt1"/>
                </a:solidFill>
              </a:rPr>
              <a:t>Krefst minni orku og minni áreynslu</a:t>
            </a:r>
            <a:endParaRPr sz="260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B5394"/>
        </a:solidFill>
      </p:bgPr>
    </p:bg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68"/>
          <p:cNvSpPr txBox="1"/>
          <p:nvPr>
            <p:ph type="title"/>
          </p:nvPr>
        </p:nvSpPr>
        <p:spPr>
          <a:xfrm>
            <a:off x="457200" y="596826"/>
            <a:ext cx="8229600" cy="142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AÐ SKAPA </a:t>
            </a:r>
            <a:r>
              <a:rPr lang="en">
                <a:solidFill>
                  <a:srgbClr val="FFC800"/>
                </a:solidFill>
              </a:rPr>
              <a:t>NÁMSUMHVERFI</a:t>
            </a:r>
            <a:endParaRPr>
              <a:solidFill>
                <a:srgbClr val="FFC8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SEM STYÐUR </a:t>
            </a:r>
            <a:r>
              <a:rPr lang="en">
                <a:solidFill>
                  <a:srgbClr val="FFC800"/>
                </a:solidFill>
              </a:rPr>
              <a:t>TILGÁTU</a:t>
            </a:r>
            <a:r>
              <a:rPr lang="en">
                <a:solidFill>
                  <a:schemeClr val="lt1"/>
                </a:solidFill>
              </a:rPr>
              <a:t>ANDRÚMSLOFT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463" name="Google Shape;463;p68"/>
          <p:cNvSpPr txBox="1"/>
          <p:nvPr>
            <p:ph idx="1" type="body"/>
          </p:nvPr>
        </p:nvSpPr>
        <p:spPr>
          <a:xfrm>
            <a:off x="561950" y="2126725"/>
            <a:ext cx="8020200" cy="439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lt1"/>
                </a:solidFill>
              </a:rPr>
              <a:t>Kennslurýmið þarf að vera öruggt og einkennast af</a:t>
            </a:r>
            <a:endParaRPr sz="2200">
              <a:solidFill>
                <a:schemeClr val="lt1"/>
              </a:solidFill>
            </a:endParaRPr>
          </a:p>
          <a:p>
            <a:pPr indent="-368300" lvl="0" marL="457200" rtl="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200"/>
              <a:buChar char="●"/>
            </a:pPr>
            <a:r>
              <a:rPr lang="en" sz="2200">
                <a:solidFill>
                  <a:schemeClr val="lt1"/>
                </a:solidFill>
              </a:rPr>
              <a:t>samvinnu innan og milli hópa</a:t>
            </a:r>
            <a:endParaRPr sz="2200">
              <a:solidFill>
                <a:schemeClr val="lt1"/>
              </a:solidFill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○"/>
            </a:pPr>
            <a:r>
              <a:rPr lang="en" sz="2000">
                <a:solidFill>
                  <a:schemeClr val="lt1"/>
                </a:solidFill>
              </a:rPr>
              <a:t>öll vinna að sama grunnmarkmiði</a:t>
            </a:r>
            <a:endParaRPr sz="2000">
              <a:solidFill>
                <a:schemeClr val="lt1"/>
              </a:solidFill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Char char="●"/>
            </a:pPr>
            <a:r>
              <a:rPr lang="en" sz="2200">
                <a:solidFill>
                  <a:schemeClr val="lt1"/>
                </a:solidFill>
              </a:rPr>
              <a:t>því að það megi gera mistök</a:t>
            </a:r>
            <a:endParaRPr sz="2200">
              <a:solidFill>
                <a:schemeClr val="lt1"/>
              </a:solidFill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○"/>
            </a:pPr>
            <a:r>
              <a:rPr lang="en" sz="2000">
                <a:solidFill>
                  <a:schemeClr val="lt1"/>
                </a:solidFill>
              </a:rPr>
              <a:t>tilgátu-andrúmsloft: set fram mína hugmynd en ég má endurskoða þessa hugmynd hvenær sem er, til dæmis eftir að ég ber þær saman við hugmyndir annarra</a:t>
            </a:r>
            <a:endParaRPr sz="2000">
              <a:solidFill>
                <a:schemeClr val="lt1"/>
              </a:solidFill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○"/>
            </a:pPr>
            <a:r>
              <a:rPr lang="en" sz="2000">
                <a:solidFill>
                  <a:schemeClr val="lt1"/>
                </a:solidFill>
              </a:rPr>
              <a:t>mistök eru gagnleg ef við lærum af þeim</a:t>
            </a:r>
            <a:endParaRPr sz="20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lt1"/>
                </a:solidFill>
              </a:rPr>
              <a:t>→ Auðveldara að setja fram hugmyndir.</a:t>
            </a:r>
            <a:endParaRPr sz="22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lt1"/>
                </a:solidFill>
              </a:rPr>
              <a:t>→ Hræðsla við að vera dæmd víkur og engin ástæða verður til að halda að ekki megi breyta um stefnu.</a:t>
            </a:r>
            <a:endParaRPr sz="22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20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B5394"/>
        </a:solidFill>
      </p:bgPr>
    </p:bg>
    <p:spTree>
      <p:nvGrpSpPr>
        <p:cNvPr id="467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69"/>
          <p:cNvSpPr txBox="1"/>
          <p:nvPr>
            <p:ph type="title"/>
          </p:nvPr>
        </p:nvSpPr>
        <p:spPr>
          <a:xfrm>
            <a:off x="457200" y="749225"/>
            <a:ext cx="7251600" cy="142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BYGGJA UPP VAXTAR</a:t>
            </a:r>
            <a:r>
              <a:rPr lang="en">
                <a:solidFill>
                  <a:srgbClr val="FFC800"/>
                </a:solidFill>
              </a:rPr>
              <a:t>HUGARFAR</a:t>
            </a:r>
            <a:endParaRPr/>
          </a:p>
        </p:txBody>
      </p:sp>
      <p:sp>
        <p:nvSpPr>
          <p:cNvPr id="469" name="Google Shape;469;p69"/>
          <p:cNvSpPr txBox="1"/>
          <p:nvPr>
            <p:ph idx="1" type="body"/>
          </p:nvPr>
        </p:nvSpPr>
        <p:spPr>
          <a:xfrm>
            <a:off x="457200" y="2210400"/>
            <a:ext cx="5280000" cy="284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400"/>
              <a:t>Vaxtarhugarfar</a:t>
            </a:r>
            <a:r>
              <a:rPr lang="en" sz="2400"/>
              <a:t> (growth mindset)</a:t>
            </a:r>
            <a:endParaRPr sz="2400"/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/>
              <a:t>Ég get bætt mig, ég get lært!</a:t>
            </a:r>
            <a:endParaRPr sz="2400"/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400"/>
              <a:t>Fastmótað hugarfar</a:t>
            </a:r>
            <a:r>
              <a:rPr lang="en" sz="2400"/>
              <a:t> (fixed mindset)</a:t>
            </a:r>
            <a:endParaRPr sz="2400"/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/>
              <a:t>Ég er bara svona klár/vitlaus.</a:t>
            </a:r>
            <a:endParaRPr sz="2400"/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/>
              <a:t>Í okkar fjölskyldu erum við bara ekki stærðfræðimanneskjur.</a:t>
            </a:r>
            <a:endParaRPr sz="2400"/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  <p:sp>
        <p:nvSpPr>
          <p:cNvPr id="470" name="Google Shape;470;p69"/>
          <p:cNvSpPr/>
          <p:nvPr/>
        </p:nvSpPr>
        <p:spPr>
          <a:xfrm>
            <a:off x="5242925" y="1428026"/>
            <a:ext cx="3796038" cy="2416446"/>
          </a:xfrm>
          <a:prstGeom prst="irregularSeal2">
            <a:avLst/>
          </a:prstGeom>
          <a:solidFill>
            <a:schemeClr val="accen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Tekst á við áskoranir</a:t>
            </a:r>
            <a:endParaRPr sz="24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71" name="Google Shape;471;p69"/>
          <p:cNvSpPr/>
          <p:nvPr/>
        </p:nvSpPr>
        <p:spPr>
          <a:xfrm>
            <a:off x="4575950" y="4011275"/>
            <a:ext cx="5130000" cy="2846718"/>
          </a:xfrm>
          <a:prstGeom prst="irregularSeal2">
            <a:avLst/>
          </a:prstGeom>
          <a:solidFill>
            <a:schemeClr val="accen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Óttast mistök og tek þeim persónulega</a:t>
            </a:r>
            <a:endParaRPr sz="24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72" name="Google Shape;472;p69"/>
          <p:cNvSpPr txBox="1"/>
          <p:nvPr/>
        </p:nvSpPr>
        <p:spPr>
          <a:xfrm>
            <a:off x="1047100" y="6159700"/>
            <a:ext cx="2427900" cy="6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(Boaler, 2015 - byggt á rannsóknum Carol Dweck)</a:t>
            </a:r>
            <a:endParaRPr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70"/>
          <p:cNvSpPr txBox="1"/>
          <p:nvPr>
            <p:ph type="title"/>
          </p:nvPr>
        </p:nvSpPr>
        <p:spPr>
          <a:xfrm>
            <a:off x="457200" y="596826"/>
            <a:ext cx="8229600" cy="142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HVERNIG GET ÉG SEM FORELDRI STUTT VIÐ BARNIÐ MITT Í HUGSANDI SKÓLASTOFU?</a:t>
            </a:r>
            <a:endParaRPr/>
          </a:p>
        </p:txBody>
      </p:sp>
      <p:sp>
        <p:nvSpPr>
          <p:cNvPr id="478" name="Google Shape;478;p70"/>
          <p:cNvSpPr txBox="1"/>
          <p:nvPr>
            <p:ph idx="1" type="body"/>
          </p:nvPr>
        </p:nvSpPr>
        <p:spPr>
          <a:xfrm>
            <a:off x="561950" y="2507725"/>
            <a:ext cx="4985400" cy="37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9100" lvl="0" marL="457200" rtl="0" algn="l">
              <a:spcBef>
                <a:spcPts val="600"/>
              </a:spcBef>
              <a:spcAft>
                <a:spcPts val="0"/>
              </a:spcAft>
              <a:buSzPts val="3000"/>
              <a:buAutoNum type="arabicPeriod"/>
            </a:pPr>
            <a:r>
              <a:rPr lang="en"/>
              <a:t>Fylgst með og rætt við barnið um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AutoNum type="alphaLcPeriod"/>
            </a:pPr>
            <a:r>
              <a:rPr lang="en"/>
              <a:t>„Kannaðu-eigin-skilning</a:t>
            </a:r>
            <a:r>
              <a:rPr lang="en">
                <a:solidFill>
                  <a:schemeClr val="lt1"/>
                </a:solidFill>
              </a:rPr>
              <a:t>“</a:t>
            </a:r>
            <a:r>
              <a:rPr lang="en"/>
              <a:t> verkefnin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AutoNum type="alphaLcPeriod"/>
            </a:pPr>
            <a:r>
              <a:rPr lang="en"/>
              <a:t>Glósurnar sem þau skrifa </a:t>
            </a:r>
            <a:r>
              <a:rPr lang="en">
                <a:solidFill>
                  <a:schemeClr val="lt1"/>
                </a:solidFill>
              </a:rPr>
              <a:t>„</a:t>
            </a:r>
            <a:r>
              <a:rPr lang="en"/>
              <a:t>fyrir sín framtíðar gleymnu sjálf</a:t>
            </a:r>
            <a:r>
              <a:rPr lang="en">
                <a:solidFill>
                  <a:schemeClr val="lt1"/>
                </a:solidFill>
              </a:rPr>
              <a:t>“</a:t>
            </a:r>
            <a:r>
              <a:rPr lang="en"/>
              <a:t>.</a:t>
            </a:r>
            <a:endParaRPr/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AutoNum type="arabicPeriod"/>
            </a:pPr>
            <a:r>
              <a:rPr lang="en"/>
              <a:t>Spurt spurninga um viðfangsefni tímans/vikunnar.</a:t>
            </a:r>
            <a:endParaRPr/>
          </a:p>
        </p:txBody>
      </p:sp>
      <p:sp>
        <p:nvSpPr>
          <p:cNvPr id="479" name="Google Shape;479;p70"/>
          <p:cNvSpPr/>
          <p:nvPr/>
        </p:nvSpPr>
        <p:spPr>
          <a:xfrm>
            <a:off x="5879650" y="2118200"/>
            <a:ext cx="2925600" cy="1538700"/>
          </a:xfrm>
          <a:prstGeom prst="wedgeRectCallout">
            <a:avLst>
              <a:gd fmla="val -73701" name="adj1"/>
              <a:gd fmla="val 50622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Gerðir þú mild/krydduð/sterk dæmi í verkefnaflokki vikunnar?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Hvar eru skrefin sem þú fórst á milli verkefnis og svars?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80" name="Google Shape;480;p70"/>
          <p:cNvSpPr/>
          <p:nvPr/>
        </p:nvSpPr>
        <p:spPr>
          <a:xfrm>
            <a:off x="6563550" y="4036900"/>
            <a:ext cx="2308200" cy="1429200"/>
          </a:xfrm>
          <a:prstGeom prst="wedgeRectCallout">
            <a:avLst>
              <a:gd fmla="val -143415" name="adj1"/>
              <a:gd fmla="val 23107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Geturðu sagt mér betur frá hvað þú átt við hér?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Hvar geturðu leitað að meiri upplýsingum um þetta?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81" name="Google Shape;481;p70"/>
          <p:cNvSpPr/>
          <p:nvPr/>
        </p:nvSpPr>
        <p:spPr>
          <a:xfrm>
            <a:off x="5452200" y="5765650"/>
            <a:ext cx="3524100" cy="912000"/>
          </a:xfrm>
          <a:prstGeom prst="wedgeRectCallout">
            <a:avLst>
              <a:gd fmla="val -95012" name="adj1"/>
              <a:gd fmla="val 17939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Hvaða verkefni unnuð þið í stærðfræði í dag? Geturðu sagt mér frá lausn þíns hóps? En einhvers annars hóps?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5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6" name="Google Shape;486;p71" title="Alex Overwijk on Twitter: &quot;A1 I would champion a thinking classroom via @pgliljedahl #reHSmath Students doing math-all class every day. T’s observing-managing class, extending open tasks, giving hints and help. Looks like this. https://t.co/yiSiN91ckr&quot; / Twitter.webm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627775"/>
            <a:ext cx="8839201" cy="5148607"/>
          </a:xfrm>
          <a:prstGeom prst="rect">
            <a:avLst/>
          </a:prstGeom>
          <a:noFill/>
          <a:ln>
            <a:noFill/>
          </a:ln>
        </p:spPr>
      </p:pic>
      <p:sp>
        <p:nvSpPr>
          <p:cNvPr id="487" name="Google Shape;487;p71"/>
          <p:cNvSpPr txBox="1"/>
          <p:nvPr/>
        </p:nvSpPr>
        <p:spPr>
          <a:xfrm>
            <a:off x="1947225" y="6145625"/>
            <a:ext cx="69816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Myndband: Glebe Collegiate Institute, Ontario, Kanada</a:t>
            </a:r>
            <a:endParaRPr sz="2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B5394"/>
        </a:solidFill>
      </p:bgPr>
    </p:bg>
    <p:spTree>
      <p:nvGrpSpPr>
        <p:cNvPr id="49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p72"/>
          <p:cNvSpPr txBox="1"/>
          <p:nvPr>
            <p:ph type="title"/>
          </p:nvPr>
        </p:nvSpPr>
        <p:spPr>
          <a:xfrm>
            <a:off x="457200" y="596826"/>
            <a:ext cx="8229600" cy="142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VERKEFNIN FARA EFST Á TÖFLUNA</a:t>
            </a:r>
            <a:endParaRPr>
              <a:solidFill>
                <a:srgbClr val="FFC800"/>
              </a:solidFill>
            </a:endParaRPr>
          </a:p>
        </p:txBody>
      </p:sp>
      <p:sp>
        <p:nvSpPr>
          <p:cNvPr id="493" name="Google Shape;493;p72"/>
          <p:cNvSpPr txBox="1"/>
          <p:nvPr>
            <p:ph idx="1" type="body"/>
          </p:nvPr>
        </p:nvSpPr>
        <p:spPr>
          <a:xfrm>
            <a:off x="561900" y="2026025"/>
            <a:ext cx="8020200" cy="37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200"/>
              <a:t>Hér og þar stendur verkefnið efst</a:t>
            </a:r>
            <a:r>
              <a:rPr b="1" lang="en" sz="2200"/>
              <a:t>:</a:t>
            </a:r>
            <a:endParaRPr b="1" sz="2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200"/>
              <a:t>Nemendur skrá verkefnislýsingu fyrir það verkefni sem þau vinna að hverju sinni </a:t>
            </a:r>
            <a:r>
              <a:rPr lang="en" sz="2200"/>
              <a:t>efst á töfluna. Aðrir nemendur geta þannig auðveldar séð þau og </a:t>
            </a:r>
            <a:r>
              <a:rPr lang="en" sz="2200">
                <a:solidFill>
                  <a:schemeClr val="lt1"/>
                </a:solidFill>
              </a:rPr>
              <a:t>„stolist“ til að vinna þau</a:t>
            </a:r>
            <a:r>
              <a:rPr lang="en" sz="2200"/>
              <a:t>. Ef hópur þarf stuðning, láttu þann hóp fá nokkur verkefni af svipuðu erfiðleikastigi til að vinna áður en þau stela af næsta hópi</a:t>
            </a:r>
            <a:endParaRPr sz="2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200"/>
              <a:t>Einn meginborði:</a:t>
            </a:r>
            <a:endParaRPr b="1" sz="2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200"/>
              <a:t>Efst á eina aðaltöflu (ekki endilega alltaf sú sama) standa næstu verkefni (þó aldrei fleiri en þrjú verkefni í senn)</a:t>
            </a:r>
            <a:r>
              <a:rPr lang="en" sz="2200"/>
              <a:t>.</a:t>
            </a:r>
            <a:endParaRPr sz="2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3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200"/>
              <a:t>→ Skapa andrúmsloft um að alltaf koma fleiri verkefni og við erum aldrei </a:t>
            </a:r>
            <a:r>
              <a:rPr lang="en" sz="2200">
                <a:solidFill>
                  <a:schemeClr val="lt1"/>
                </a:solidFill>
              </a:rPr>
              <a:t>„búin“</a:t>
            </a:r>
            <a:endParaRPr sz="220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B5394"/>
        </a:solidFill>
      </p:bgPr>
    </p:bg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73"/>
          <p:cNvSpPr txBox="1"/>
          <p:nvPr>
            <p:ph type="title"/>
          </p:nvPr>
        </p:nvSpPr>
        <p:spPr>
          <a:xfrm>
            <a:off x="457200" y="596826"/>
            <a:ext cx="8229600" cy="142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VERKEFNI SEM </a:t>
            </a:r>
            <a:r>
              <a:rPr lang="en">
                <a:solidFill>
                  <a:schemeClr val="lt1"/>
                </a:solidFill>
              </a:rPr>
              <a:t>SKAPA NÝJA</a:t>
            </a:r>
            <a:r>
              <a:rPr lang="en"/>
              <a:t> </a:t>
            </a:r>
            <a:r>
              <a:rPr lang="en">
                <a:solidFill>
                  <a:srgbClr val="FFC800"/>
                </a:solidFill>
              </a:rPr>
              <a:t>NÁMSMENNINGU</a:t>
            </a:r>
            <a:endParaRPr>
              <a:solidFill>
                <a:srgbClr val="FFC800"/>
              </a:solidFill>
            </a:endParaRPr>
          </a:p>
        </p:txBody>
      </p:sp>
      <p:sp>
        <p:nvSpPr>
          <p:cNvPr id="499" name="Google Shape;499;p73"/>
          <p:cNvSpPr txBox="1"/>
          <p:nvPr>
            <p:ph idx="1" type="body"/>
          </p:nvPr>
        </p:nvSpPr>
        <p:spPr>
          <a:xfrm>
            <a:off x="561950" y="2507725"/>
            <a:ext cx="8020200" cy="37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200"/>
              <a:t>Innihaldsrík verkefni (</a:t>
            </a:r>
            <a:r>
              <a:rPr i="1" lang="en" sz="2200"/>
              <a:t>rich tasks</a:t>
            </a:r>
            <a:r>
              <a:rPr lang="en" sz="2200"/>
              <a:t>) geta vanið nemendur við að halda áfram, glíma við næstu áskorun og „stela</a:t>
            </a:r>
            <a:r>
              <a:rPr lang="en" sz="2200">
                <a:solidFill>
                  <a:schemeClr val="lt1"/>
                </a:solidFill>
              </a:rPr>
              <a:t>“</a:t>
            </a:r>
            <a:r>
              <a:rPr lang="en" sz="2200"/>
              <a:t> næsta verkefni frá öðru hópum í kring.</a:t>
            </a:r>
            <a:endParaRPr sz="2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200"/>
              <a:t>Sköpum það andrúmsloft að</a:t>
            </a:r>
            <a:endParaRPr sz="2200"/>
          </a:p>
          <a:p>
            <a:pPr indent="-368300" lvl="0" marL="457200" rtl="0" algn="l">
              <a:spcBef>
                <a:spcPts val="600"/>
              </a:spcBef>
              <a:spcAft>
                <a:spcPts val="0"/>
              </a:spcAft>
              <a:buSzPts val="2200"/>
              <a:buChar char="●"/>
            </a:pPr>
            <a:r>
              <a:rPr lang="en" sz="2200"/>
              <a:t>við getum alltaf lært meira og meira</a:t>
            </a:r>
            <a:endParaRPr sz="2200"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 sz="2200"/>
              <a:t>það sé ánægjulegt að</a:t>
            </a:r>
            <a:endParaRPr sz="2200"/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SzPts val="2200"/>
              <a:buChar char="○"/>
            </a:pPr>
            <a:r>
              <a:rPr lang="en" sz="2200">
                <a:solidFill>
                  <a:schemeClr val="lt1"/>
                </a:solidFill>
              </a:rPr>
              <a:t>hugsa, læra og skilja</a:t>
            </a:r>
            <a:endParaRPr sz="2200"/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SzPts val="2200"/>
              <a:buChar char="○"/>
            </a:pPr>
            <a:r>
              <a:rPr lang="en" sz="2200"/>
              <a:t>áskorunin aukist</a:t>
            </a:r>
            <a:endParaRPr sz="220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3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p74"/>
          <p:cNvSpPr txBox="1"/>
          <p:nvPr>
            <p:ph type="title"/>
          </p:nvPr>
        </p:nvSpPr>
        <p:spPr>
          <a:xfrm>
            <a:off x="457200" y="596826"/>
            <a:ext cx="8229600" cy="142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REYNSLUSAGA NR. 2 FRÁ KENNARANEMA</a:t>
            </a:r>
            <a:endParaRPr/>
          </a:p>
        </p:txBody>
      </p:sp>
      <p:sp>
        <p:nvSpPr>
          <p:cNvPr id="505" name="Google Shape;505;p74"/>
          <p:cNvSpPr txBox="1"/>
          <p:nvPr>
            <p:ph idx="1" type="body"/>
          </p:nvPr>
        </p:nvSpPr>
        <p:spPr>
          <a:xfrm>
            <a:off x="561950" y="2507725"/>
            <a:ext cx="8020200" cy="37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„Það sem ég var ánægðastur með var hvernig hóparnir fylgdust með og töluðu við aðra hópa.</a:t>
            </a:r>
            <a:r>
              <a:rPr lang="en" sz="2000">
                <a:solidFill>
                  <a:srgbClr val="FFFFFF"/>
                </a:solidFill>
              </a:rPr>
              <a:t> Í þessari aðferð er auðvelt að sjá hvað aðrir hópar eru að gera og mér fannst frábært að sjá hvernig nemendur nýttu sér það.”</a:t>
            </a:r>
            <a:endParaRPr sz="320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B5394"/>
        </a:solidFill>
      </p:bgPr>
    </p:bg>
    <p:spTree>
      <p:nvGrpSpPr>
        <p:cNvPr id="509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p75"/>
          <p:cNvSpPr txBox="1"/>
          <p:nvPr>
            <p:ph type="title"/>
          </p:nvPr>
        </p:nvSpPr>
        <p:spPr>
          <a:xfrm>
            <a:off x="457200" y="596826"/>
            <a:ext cx="8229600" cy="142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AÐ SKAPA GOTT </a:t>
            </a:r>
            <a:r>
              <a:rPr lang="en">
                <a:solidFill>
                  <a:srgbClr val="FFC800"/>
                </a:solidFill>
              </a:rPr>
              <a:t>NÁMSUMHVERFI</a:t>
            </a:r>
            <a:endParaRPr/>
          </a:p>
        </p:txBody>
      </p:sp>
      <p:sp>
        <p:nvSpPr>
          <p:cNvPr id="511" name="Google Shape;511;p75"/>
          <p:cNvSpPr txBox="1"/>
          <p:nvPr>
            <p:ph idx="1" type="body"/>
          </p:nvPr>
        </p:nvSpPr>
        <p:spPr>
          <a:xfrm>
            <a:off x="561950" y="2507725"/>
            <a:ext cx="6989700" cy="37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lt1"/>
                </a:solidFill>
              </a:rPr>
              <a:t>Kennslurýmið þarf að vera öruggt og einkennast af</a:t>
            </a:r>
            <a:endParaRPr sz="2200">
              <a:solidFill>
                <a:schemeClr val="lt1"/>
              </a:solidFill>
            </a:endParaRPr>
          </a:p>
          <a:p>
            <a:pPr indent="-368300" lvl="0" marL="457200" rtl="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200"/>
              <a:buChar char="●"/>
            </a:pPr>
            <a:r>
              <a:rPr lang="en" sz="2200">
                <a:solidFill>
                  <a:schemeClr val="lt1"/>
                </a:solidFill>
              </a:rPr>
              <a:t>samvinnu innan og milli hópa</a:t>
            </a:r>
            <a:endParaRPr sz="2200">
              <a:solidFill>
                <a:schemeClr val="lt1"/>
              </a:solidFill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Char char="●"/>
            </a:pPr>
            <a:r>
              <a:rPr lang="en" sz="2200">
                <a:solidFill>
                  <a:schemeClr val="lt1"/>
                </a:solidFill>
              </a:rPr>
              <a:t>því að það megi gera mistök</a:t>
            </a:r>
            <a:endParaRPr sz="2200">
              <a:solidFill>
                <a:schemeClr val="lt1"/>
              </a:solidFill>
            </a:endParaRPr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Char char="○"/>
            </a:pPr>
            <a:r>
              <a:rPr lang="en" sz="2200">
                <a:solidFill>
                  <a:schemeClr val="lt1"/>
                </a:solidFill>
              </a:rPr>
              <a:t>tilgátu-andrúmsloft</a:t>
            </a:r>
            <a:endParaRPr sz="22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lt1"/>
                </a:solidFill>
              </a:rPr>
              <a:t>Þá er auðveldara að</a:t>
            </a:r>
            <a:endParaRPr sz="2200">
              <a:solidFill>
                <a:schemeClr val="lt1"/>
              </a:solidFill>
            </a:endParaRPr>
          </a:p>
          <a:p>
            <a:pPr indent="-368300" lvl="0" marL="457200" rtl="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200"/>
              <a:buChar char="●"/>
            </a:pPr>
            <a:r>
              <a:rPr lang="en" sz="2200">
                <a:solidFill>
                  <a:schemeClr val="lt1"/>
                </a:solidFill>
              </a:rPr>
              <a:t>setja fram hugmyndir og</a:t>
            </a:r>
            <a:endParaRPr sz="2200">
              <a:solidFill>
                <a:schemeClr val="lt1"/>
              </a:solidFill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Char char="●"/>
            </a:pPr>
            <a:r>
              <a:rPr lang="en" sz="2200">
                <a:solidFill>
                  <a:schemeClr val="lt1"/>
                </a:solidFill>
              </a:rPr>
              <a:t>breyta um stefnu.</a:t>
            </a:r>
            <a:endParaRPr sz="22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200"/>
          </a:p>
        </p:txBody>
      </p:sp>
      <p:pic>
        <p:nvPicPr>
          <p:cNvPr id="512" name="Google Shape;512;p75"/>
          <p:cNvPicPr preferRelativeResize="0"/>
          <p:nvPr/>
        </p:nvPicPr>
        <p:blipFill rotWithShape="1">
          <a:blip r:embed="rId3">
            <a:alphaModFix/>
          </a:blip>
          <a:srcRect b="0" l="53055" r="4652" t="19113"/>
          <a:stretch/>
        </p:blipFill>
        <p:spPr>
          <a:xfrm>
            <a:off x="7715200" y="5013025"/>
            <a:ext cx="1425301" cy="1817325"/>
          </a:xfrm>
          <a:prstGeom prst="rect">
            <a:avLst/>
          </a:prstGeom>
          <a:noFill/>
          <a:ln>
            <a:noFill/>
          </a:ln>
        </p:spPr>
      </p:pic>
      <p:sp>
        <p:nvSpPr>
          <p:cNvPr id="513" name="Google Shape;513;p75"/>
          <p:cNvSpPr/>
          <p:nvPr/>
        </p:nvSpPr>
        <p:spPr>
          <a:xfrm>
            <a:off x="4581975" y="4451250"/>
            <a:ext cx="2840400" cy="2147700"/>
          </a:xfrm>
          <a:prstGeom prst="cloudCallout">
            <a:avLst>
              <a:gd fmla="val 76903" name="adj1"/>
              <a:gd fmla="val -11738" name="adj2"/>
            </a:avLst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Open Sans"/>
                <a:ea typeface="Open Sans"/>
                <a:cs typeface="Open Sans"/>
                <a:sym typeface="Open Sans"/>
              </a:rPr>
              <a:t>Þótt ég segi eitthvað vitlaust þá er alla vega enginn að fara að dæma mig…</a:t>
            </a:r>
            <a:endParaRPr sz="1500"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7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p76"/>
          <p:cNvSpPr txBox="1"/>
          <p:nvPr>
            <p:ph type="title"/>
          </p:nvPr>
        </p:nvSpPr>
        <p:spPr>
          <a:xfrm>
            <a:off x="457200" y="1024372"/>
            <a:ext cx="8229600" cy="1026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ATRIÐI SEM STUÐLA AÐ SKILNINGI</a:t>
            </a:r>
            <a:endParaRPr/>
          </a:p>
        </p:txBody>
      </p:sp>
      <p:sp>
        <p:nvSpPr>
          <p:cNvPr id="519" name="Google Shape;519;p76"/>
          <p:cNvSpPr txBox="1"/>
          <p:nvPr>
            <p:ph idx="1" type="body"/>
          </p:nvPr>
        </p:nvSpPr>
        <p:spPr>
          <a:xfrm>
            <a:off x="561900" y="2088103"/>
            <a:ext cx="8020200" cy="310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8300" lvl="0" marL="457200" rtl="0" algn="l">
              <a:spcBef>
                <a:spcPts val="600"/>
              </a:spcBef>
              <a:spcAft>
                <a:spcPts val="0"/>
              </a:spcAft>
              <a:buSzPts val="2200"/>
              <a:buAutoNum type="arabicPeriod"/>
            </a:pPr>
            <a:r>
              <a:rPr lang="en" sz="2200"/>
              <a:t>Inntak fagsins og tengingar milli hugtaka</a:t>
            </a:r>
            <a:endParaRPr sz="2200"/>
          </a:p>
          <a:p>
            <a:pPr indent="-368300" lvl="0" marL="457200" rtl="0" algn="l">
              <a:spcBef>
                <a:spcPts val="1000"/>
              </a:spcBef>
              <a:spcAft>
                <a:spcPts val="0"/>
              </a:spcAft>
              <a:buSzPts val="2200"/>
              <a:buAutoNum type="arabicPeriod"/>
            </a:pPr>
            <a:r>
              <a:rPr lang="en" sz="2200"/>
              <a:t>Vitsmunalegar kröfur (tækifæri fyrir áskoranir)</a:t>
            </a:r>
            <a:endParaRPr sz="2200"/>
          </a:p>
          <a:p>
            <a:pPr indent="-368300" lvl="0" marL="457200" rtl="0" algn="l">
              <a:spcBef>
                <a:spcPts val="1000"/>
              </a:spcBef>
              <a:spcAft>
                <a:spcPts val="0"/>
              </a:spcAft>
              <a:buSzPts val="2200"/>
              <a:buAutoNum type="arabicPeriod"/>
            </a:pPr>
            <a:r>
              <a:rPr lang="en" sz="2200"/>
              <a:t>Jafnræði, jafnt aðgengi að námsefninu (t.d. að öll hafi tækifæri til og upplifi sig velkomin til þátttöku)</a:t>
            </a:r>
            <a:endParaRPr sz="2200"/>
          </a:p>
          <a:p>
            <a:pPr indent="-368300" lvl="0" marL="457200" rtl="0" algn="l">
              <a:spcBef>
                <a:spcPts val="1000"/>
              </a:spcBef>
              <a:spcAft>
                <a:spcPts val="0"/>
              </a:spcAft>
              <a:buSzPts val="2200"/>
              <a:buAutoNum type="arabicPeriod"/>
            </a:pPr>
            <a:r>
              <a:rPr lang="en" sz="2200"/>
              <a:t>Tækifæri til að bæta faglega (t.d. stærðfræðilega) sjálfsmynd og upplifa „ég get</a:t>
            </a:r>
            <a:r>
              <a:rPr lang="en" sz="2200">
                <a:solidFill>
                  <a:schemeClr val="lt1"/>
                </a:solidFill>
              </a:rPr>
              <a:t>“</a:t>
            </a:r>
            <a:endParaRPr sz="2200"/>
          </a:p>
          <a:p>
            <a:pPr indent="-368300" lvl="0" marL="457200" rtl="0" algn="l">
              <a:spcBef>
                <a:spcPts val="1000"/>
              </a:spcBef>
              <a:spcAft>
                <a:spcPts val="0"/>
              </a:spcAft>
              <a:buSzPts val="2200"/>
              <a:buAutoNum type="arabicPeriod"/>
            </a:pPr>
            <a:r>
              <a:rPr lang="en" sz="2200"/>
              <a:t>Leiðsagnarnám / Leiðsagnarmat</a:t>
            </a:r>
            <a:endParaRPr sz="22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" sz="2200"/>
              <a:t>										(Baldinger o.fl., 2018)</a:t>
            </a:r>
            <a:endParaRPr sz="220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3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p77"/>
          <p:cNvSpPr txBox="1"/>
          <p:nvPr>
            <p:ph type="title"/>
          </p:nvPr>
        </p:nvSpPr>
        <p:spPr>
          <a:xfrm>
            <a:off x="457200" y="795772"/>
            <a:ext cx="8229600" cy="985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GLÍMA EÐA STRAND</a:t>
            </a:r>
            <a:endParaRPr/>
          </a:p>
        </p:txBody>
      </p:sp>
      <p:sp>
        <p:nvSpPr>
          <p:cNvPr id="525" name="Google Shape;525;p77"/>
          <p:cNvSpPr txBox="1"/>
          <p:nvPr>
            <p:ph idx="1" type="body"/>
          </p:nvPr>
        </p:nvSpPr>
        <p:spPr>
          <a:xfrm>
            <a:off x="638100" y="2175825"/>
            <a:ext cx="4918800" cy="397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/>
              <a:t>Notum v</a:t>
            </a:r>
            <a:r>
              <a:rPr lang="en" sz="2000"/>
              <a:t>erkefni sem gera vitsmunalegar kröfur.</a:t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2000"/>
              <a:t>Nemendur þurfa að glíma við verkefnin og gætu strandað.</a:t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2000"/>
              <a:t>Veljum erfiðleika-þröskuld fyrir verkefni þannig að engin fælist frá.</a:t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" sz="2000"/>
              <a:t>Verkefni eiga að reyna á án þess þó að skapa örvæntingu.</a:t>
            </a:r>
            <a:endParaRPr sz="2000"/>
          </a:p>
        </p:txBody>
      </p:sp>
      <p:pic>
        <p:nvPicPr>
          <p:cNvPr id="526" name="Google Shape;526;p77"/>
          <p:cNvPicPr preferRelativeResize="0"/>
          <p:nvPr/>
        </p:nvPicPr>
        <p:blipFill rotWithShape="1">
          <a:blip r:embed="rId3">
            <a:alphaModFix/>
          </a:blip>
          <a:srcRect b="6616" l="9323" r="7722" t="14618"/>
          <a:stretch/>
        </p:blipFill>
        <p:spPr>
          <a:xfrm>
            <a:off x="6129182" y="4310925"/>
            <a:ext cx="2659293" cy="2095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27" name="Google Shape;527;p7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56900" y="207275"/>
            <a:ext cx="3433551" cy="2723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B5394"/>
        </a:solidFill>
      </p:bgPr>
    </p:bg>
    <p:spTree>
      <p:nvGrpSpPr>
        <p:cNvPr id="53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p78"/>
          <p:cNvSpPr txBox="1"/>
          <p:nvPr>
            <p:ph type="title"/>
          </p:nvPr>
        </p:nvSpPr>
        <p:spPr>
          <a:xfrm>
            <a:off x="457200" y="596826"/>
            <a:ext cx="8229600" cy="142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HANNAÐ TIL SKILNINGS</a:t>
            </a:r>
            <a:endParaRPr/>
          </a:p>
        </p:txBody>
      </p:sp>
      <p:sp>
        <p:nvSpPr>
          <p:cNvPr id="533" name="Google Shape;533;p78"/>
          <p:cNvSpPr txBox="1"/>
          <p:nvPr>
            <p:ph idx="1" type="body"/>
          </p:nvPr>
        </p:nvSpPr>
        <p:spPr>
          <a:xfrm>
            <a:off x="561950" y="2507725"/>
            <a:ext cx="8020200" cy="37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/>
              <a:t>Undirbúningur kennslu (í einhverjum efnisþætti, lotu, áfanga,</a:t>
            </a:r>
            <a:endParaRPr sz="20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/>
              <a:t>bekk...) í þessari röð:</a:t>
            </a:r>
            <a:endParaRPr sz="2000"/>
          </a:p>
          <a:p>
            <a:pPr indent="-355600" lvl="0" marL="457200" rtl="0" algn="l">
              <a:spcBef>
                <a:spcPts val="600"/>
              </a:spcBef>
              <a:spcAft>
                <a:spcPts val="0"/>
              </a:spcAft>
              <a:buSzPts val="2000"/>
              <a:buAutoNum type="arabicPeriod"/>
            </a:pPr>
            <a:r>
              <a:rPr b="1" lang="en" sz="2000"/>
              <a:t>Stóru spurningarnar</a:t>
            </a:r>
            <a:r>
              <a:rPr lang="en" sz="2000"/>
              <a:t>: Hvaða mikilvægu, djúpu, erfiðu spurningar er verið að takast á við?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b="1" lang="en" sz="2000"/>
              <a:t>Útkomur: </a:t>
            </a:r>
            <a:r>
              <a:rPr lang="en" sz="2000"/>
              <a:t>Hvað vil ég að nemendur skilji og geti gert í lok lotunnar?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b="1" lang="en" sz="2000"/>
              <a:t>Námsmat:</a:t>
            </a:r>
            <a:r>
              <a:rPr lang="en" sz="2000"/>
              <a:t> Hvaða gögn get ég notað til að meta það að hve miklu leyti nemendur hafa náð þessum útkomumarkmiðum?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b="1" lang="en" sz="2000"/>
              <a:t>Námsvenjur:</a:t>
            </a:r>
            <a:r>
              <a:rPr lang="en" sz="2000"/>
              <a:t> Hvað eiga nemendur að gera til þess að ná þessum markmiðum og árangri í mati? (Hvað þurfa þau að heyra eða lesa eða sjá, hvaða verkefni eiga þau að vinna?)</a:t>
            </a:r>
            <a:endParaRPr sz="200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7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p79"/>
          <p:cNvSpPr txBox="1"/>
          <p:nvPr>
            <p:ph type="title"/>
          </p:nvPr>
        </p:nvSpPr>
        <p:spPr>
          <a:xfrm>
            <a:off x="457200" y="596826"/>
            <a:ext cx="8229600" cy="142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LESEFNI Á ÍSLENSKU</a:t>
            </a:r>
            <a:endParaRPr/>
          </a:p>
        </p:txBody>
      </p:sp>
      <p:sp>
        <p:nvSpPr>
          <p:cNvPr id="539" name="Google Shape;539;p79"/>
          <p:cNvSpPr txBox="1"/>
          <p:nvPr>
            <p:ph idx="1" type="body"/>
          </p:nvPr>
        </p:nvSpPr>
        <p:spPr>
          <a:xfrm>
            <a:off x="561950" y="2507725"/>
            <a:ext cx="8020200" cy="37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/>
              <a:t>Eyþór Eiríksson (2023) Að byggja upp hugsandi skólastofu. Flatarmál </a:t>
            </a:r>
            <a:r>
              <a:rPr lang="en" sz="2000" u="sng">
                <a:solidFill>
                  <a:schemeClr val="accent3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https://flatarmal.is/ad-byggja-upp-hugsandi-skolastofu/</a:t>
            </a:r>
            <a:r>
              <a:rPr lang="en" sz="2000">
                <a:solidFill>
                  <a:schemeClr val="accent3"/>
                </a:solidFill>
              </a:rPr>
              <a:t> </a:t>
            </a:r>
            <a:endParaRPr sz="2000">
              <a:solidFill>
                <a:schemeClr val="accent3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/>
              <a:t>Ingólfur Gíslason og Bjarnheiður Kristinsdóttir (2019) Hvatt til hugsunar í stærðfræði. Skólaþræðir. </a:t>
            </a:r>
            <a:r>
              <a:rPr lang="en" sz="2000" u="sng">
                <a:solidFill>
                  <a:schemeClr val="accent3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https://skolathraedir.is/2019/11/15/hvatt-til-hugsunar-i-staerdfraedi/</a:t>
            </a:r>
            <a:r>
              <a:rPr lang="en" sz="2000">
                <a:solidFill>
                  <a:schemeClr val="accent3"/>
                </a:solidFill>
              </a:rPr>
              <a:t> </a:t>
            </a:r>
            <a:endParaRPr sz="2000">
              <a:solidFill>
                <a:schemeClr val="accent3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/>
              <a:t>Peter Liljedahl (2025) Hugsandi skólastofa í stærðfræði: Bók fyrir kennara á öllum skólastigum. </a:t>
            </a:r>
            <a:r>
              <a:rPr lang="en" sz="2000" u="sng">
                <a:solidFill>
                  <a:schemeClr val="accent3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Háskólaútgáfan</a:t>
            </a:r>
            <a:r>
              <a:rPr lang="en" sz="2000"/>
              <a:t>.</a:t>
            </a:r>
            <a:endParaRPr sz="200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B5394"/>
        </a:solidFill>
      </p:bgPr>
    </p:bg>
    <p:spTree>
      <p:nvGrpSpPr>
        <p:cNvPr id="543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p80"/>
          <p:cNvSpPr txBox="1"/>
          <p:nvPr>
            <p:ph type="title"/>
          </p:nvPr>
        </p:nvSpPr>
        <p:spPr>
          <a:xfrm>
            <a:off x="457200" y="596826"/>
            <a:ext cx="8229600" cy="142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Í </a:t>
            </a:r>
            <a:r>
              <a:rPr lang="en">
                <a:solidFill>
                  <a:srgbClr val="FFC800"/>
                </a:solidFill>
              </a:rPr>
              <a:t>HUGSANDI </a:t>
            </a:r>
            <a:r>
              <a:rPr lang="en"/>
              <a:t>KENNSLUSTOFU</a:t>
            </a:r>
            <a:endParaRPr/>
          </a:p>
        </p:txBody>
      </p:sp>
      <p:sp>
        <p:nvSpPr>
          <p:cNvPr id="545" name="Google Shape;545;p80"/>
          <p:cNvSpPr txBox="1"/>
          <p:nvPr>
            <p:ph idx="1" type="body"/>
          </p:nvPr>
        </p:nvSpPr>
        <p:spPr>
          <a:xfrm>
            <a:off x="561950" y="2507725"/>
            <a:ext cx="8020200" cy="37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Open Sans"/>
              <a:buChar char="●"/>
            </a:pPr>
            <a:r>
              <a:rPr lang="en" sz="2000">
                <a:solidFill>
                  <a:schemeClr val="lt1"/>
                </a:solidFill>
              </a:rPr>
              <a:t>Þess er vænst af nemendum að þau hugsi (til að smíða þekkingu og skilning)</a:t>
            </a:r>
            <a:endParaRPr sz="2000">
              <a:solidFill>
                <a:schemeClr val="lt1"/>
              </a:solidFill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Open Sans"/>
              <a:buChar char="●"/>
            </a:pPr>
            <a:r>
              <a:rPr lang="en" sz="2000">
                <a:solidFill>
                  <a:schemeClr val="lt1"/>
                </a:solidFill>
              </a:rPr>
              <a:t>Nemendum eru gefin tækifæri til að hugsa:</a:t>
            </a:r>
            <a:endParaRPr sz="2000">
              <a:solidFill>
                <a:schemeClr val="lt1"/>
              </a:solidFill>
            </a:endParaRPr>
          </a:p>
          <a:p>
            <a:pPr indent="-3556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Open Sans"/>
              <a:buChar char="○"/>
            </a:pPr>
            <a:r>
              <a:rPr lang="en" sz="2000">
                <a:solidFill>
                  <a:schemeClr val="lt1"/>
                </a:solidFill>
              </a:rPr>
              <a:t>Verkefnin hvetja til hugsunar</a:t>
            </a:r>
            <a:endParaRPr sz="2000">
              <a:solidFill>
                <a:schemeClr val="lt1"/>
              </a:solidFill>
            </a:endParaRPr>
          </a:p>
          <a:p>
            <a:pPr indent="-3556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Open Sans"/>
              <a:buChar char="○"/>
            </a:pPr>
            <a:r>
              <a:rPr lang="en" sz="2000">
                <a:solidFill>
                  <a:schemeClr val="lt1"/>
                </a:solidFill>
              </a:rPr>
              <a:t>Umræður hvetja til hugsunar</a:t>
            </a:r>
            <a:endParaRPr sz="2000">
              <a:solidFill>
                <a:schemeClr val="lt1"/>
              </a:solidFill>
            </a:endParaRPr>
          </a:p>
          <a:p>
            <a:pPr indent="-3556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oboto"/>
              <a:buChar char="○"/>
            </a:pPr>
            <a:r>
              <a:rPr lang="en" sz="2000">
                <a:solidFill>
                  <a:schemeClr val="lt1"/>
                </a:solidFill>
              </a:rPr>
              <a:t>Spurningar kennara (og nemenda) hvetja til hugsunar</a:t>
            </a:r>
            <a:endParaRPr sz="2000">
              <a:solidFill>
                <a:schemeClr val="lt1"/>
              </a:solidFill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Open Sans"/>
              <a:buChar char="●"/>
            </a:pPr>
            <a:r>
              <a:rPr lang="en" sz="2000">
                <a:solidFill>
                  <a:schemeClr val="lt1"/>
                </a:solidFill>
              </a:rPr>
              <a:t>Hlúð er að hugsun hvort tveggja sem</a:t>
            </a:r>
            <a:endParaRPr sz="2000">
              <a:solidFill>
                <a:schemeClr val="lt1"/>
              </a:solidFill>
            </a:endParaRPr>
          </a:p>
          <a:p>
            <a:pPr indent="-3556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Open Sans"/>
              <a:buChar char="○"/>
            </a:pPr>
            <a:r>
              <a:rPr lang="en" sz="2000">
                <a:solidFill>
                  <a:schemeClr val="lt1"/>
                </a:solidFill>
              </a:rPr>
              <a:t>einstaklings-athöfn og sem</a:t>
            </a:r>
            <a:endParaRPr sz="2000">
              <a:solidFill>
                <a:schemeClr val="lt1"/>
              </a:solidFill>
            </a:endParaRPr>
          </a:p>
          <a:p>
            <a:pPr indent="-3556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Open Sans"/>
              <a:buChar char="○"/>
            </a:pPr>
            <a:r>
              <a:rPr lang="en" sz="2000">
                <a:solidFill>
                  <a:schemeClr val="lt1"/>
                </a:solidFill>
              </a:rPr>
              <a:t>hóp-athöfn</a:t>
            </a:r>
            <a:endParaRPr sz="2000">
              <a:solidFill>
                <a:schemeClr val="lt1"/>
              </a:solidFill>
            </a:endParaRPr>
          </a:p>
          <a:p>
            <a:pPr indent="45720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lt1"/>
              </a:solidFill>
            </a:endParaRPr>
          </a:p>
          <a:p>
            <a:pPr indent="0" lvl="0" marL="0" rtl="0" algn="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lt1"/>
                </a:solidFill>
              </a:rPr>
              <a:t>(Liljedahl, 2016)</a:t>
            </a:r>
            <a:endParaRPr sz="180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9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p81"/>
          <p:cNvSpPr txBox="1"/>
          <p:nvPr>
            <p:ph type="title"/>
          </p:nvPr>
        </p:nvSpPr>
        <p:spPr>
          <a:xfrm>
            <a:off x="457200" y="596826"/>
            <a:ext cx="8229600" cy="142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AÐRAR FAGGREINAR</a:t>
            </a:r>
            <a:endParaRPr/>
          </a:p>
        </p:txBody>
      </p:sp>
      <p:sp>
        <p:nvSpPr>
          <p:cNvPr id="551" name="Google Shape;551;p81"/>
          <p:cNvSpPr txBox="1"/>
          <p:nvPr>
            <p:ph idx="1" type="body"/>
          </p:nvPr>
        </p:nvSpPr>
        <p:spPr>
          <a:xfrm>
            <a:off x="561950" y="2507725"/>
            <a:ext cx="8020200" cy="37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Kennarar nýta aðferðir hugsandi skólastofu í fleiri faggreinum, svo sem</a:t>
            </a:r>
            <a:endParaRPr/>
          </a:p>
          <a:p>
            <a:pPr indent="-419100" lvl="0" marL="457200" rtl="0" algn="l">
              <a:spcBef>
                <a:spcPts val="600"/>
              </a:spcBef>
              <a:spcAft>
                <a:spcPts val="0"/>
              </a:spcAft>
              <a:buSzPts val="3000"/>
              <a:buChar char="●"/>
            </a:pPr>
            <a:r>
              <a:rPr lang="en"/>
              <a:t>móðurmálskennslu,</a:t>
            </a:r>
            <a:endParaRPr/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lang="en"/>
              <a:t>tungumálakennslu,</a:t>
            </a:r>
            <a:endParaRPr/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lang="en"/>
              <a:t>kennslu samfélagsgreina og</a:t>
            </a:r>
            <a:endParaRPr/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lang="en"/>
              <a:t>náttúrufræðigreina. </a:t>
            </a:r>
            <a:endParaRPr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5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p82"/>
          <p:cNvSpPr txBox="1"/>
          <p:nvPr>
            <p:ph type="title"/>
          </p:nvPr>
        </p:nvSpPr>
        <p:spPr>
          <a:xfrm>
            <a:off x="457200" y="596826"/>
            <a:ext cx="8229600" cy="142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GRUNNATRIÐI Í HUGSANDI SKÓLASTOFU</a:t>
            </a:r>
            <a:endParaRPr/>
          </a:p>
        </p:txBody>
      </p:sp>
      <p:sp>
        <p:nvSpPr>
          <p:cNvPr id="557" name="Google Shape;557;p82"/>
          <p:cNvSpPr txBox="1"/>
          <p:nvPr>
            <p:ph idx="1" type="body"/>
          </p:nvPr>
        </p:nvSpPr>
        <p:spPr>
          <a:xfrm>
            <a:off x="561950" y="2507725"/>
            <a:ext cx="8020200" cy="37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9100" lvl="0" marL="457200" rtl="0" algn="l">
              <a:spcBef>
                <a:spcPts val="600"/>
              </a:spcBef>
              <a:spcAft>
                <a:spcPts val="0"/>
              </a:spcAft>
              <a:buSzPts val="3000"/>
              <a:buChar char="●"/>
            </a:pPr>
            <a:r>
              <a:rPr lang="en"/>
              <a:t>Verðug verkefni</a:t>
            </a:r>
            <a:endParaRPr/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lang="en"/>
              <a:t>Reglulega slembivaldir hópar</a:t>
            </a:r>
            <a:endParaRPr/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lang="en"/>
              <a:t>Lóðrétt útstrokanleg yfirborð</a:t>
            </a:r>
            <a:endParaRPr/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lang="en"/>
              <a:t>Kennari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"/>
              <a:t>Þunnsker námsefnið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"/>
              <a:t>Svarar einungis spurningum sem leyfa nemendum að halda áfram að hugsa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"/>
              <a:t>Gerir samantekt: Festir námsefnið í sessi</a:t>
            </a:r>
            <a:endParaRPr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83"/>
          <p:cNvSpPr txBox="1"/>
          <p:nvPr>
            <p:ph type="title"/>
          </p:nvPr>
        </p:nvSpPr>
        <p:spPr>
          <a:xfrm>
            <a:off x="457200" y="596826"/>
            <a:ext cx="8229600" cy="142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UPPLÝSINGAR</a:t>
            </a:r>
            <a:endParaRPr/>
          </a:p>
        </p:txBody>
      </p:sp>
      <p:sp>
        <p:nvSpPr>
          <p:cNvPr id="563" name="Google Shape;563;p83"/>
          <p:cNvSpPr txBox="1"/>
          <p:nvPr>
            <p:ph idx="1" type="body"/>
          </p:nvPr>
        </p:nvSpPr>
        <p:spPr>
          <a:xfrm>
            <a:off x="561950" y="2202925"/>
            <a:ext cx="8020200" cy="37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/>
              <a:t>Þessar glærur voru teknar saman af Bjarnheiði Kristinsdóttur, lektor í stærðfræði og stærðfræðimenntun við Háskóla Íslands. Hún er jafnframt þýðandi íslenskrar útgáfu bókarinnar eftir Peter Liljedahl um aðferðir hugsandi skólastofu.</a:t>
            </a:r>
            <a:endParaRPr sz="20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/>
              <a:t>Hægt er að hafa samband við Bjarnheiði í tölvupósti: </a:t>
            </a:r>
            <a:r>
              <a:rPr lang="en" sz="2000" u="sng">
                <a:solidFill>
                  <a:schemeClr val="accent3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bjarnhek@hi.is</a:t>
            </a:r>
            <a:r>
              <a:rPr lang="en" sz="2000"/>
              <a:t> </a:t>
            </a:r>
            <a:endParaRPr sz="2000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7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p84"/>
          <p:cNvSpPr txBox="1"/>
          <p:nvPr>
            <p:ph type="title"/>
          </p:nvPr>
        </p:nvSpPr>
        <p:spPr>
          <a:xfrm>
            <a:off x="457200" y="596826"/>
            <a:ext cx="8229600" cy="698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HEIMILDIR</a:t>
            </a:r>
            <a:endParaRPr/>
          </a:p>
        </p:txBody>
      </p:sp>
      <p:sp>
        <p:nvSpPr>
          <p:cNvPr id="569" name="Google Shape;569;p84"/>
          <p:cNvSpPr txBox="1"/>
          <p:nvPr>
            <p:ph idx="1" type="body"/>
          </p:nvPr>
        </p:nvSpPr>
        <p:spPr>
          <a:xfrm>
            <a:off x="561900" y="1397700"/>
            <a:ext cx="8020200" cy="512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>
                <a:solidFill>
                  <a:schemeClr val="lt1"/>
                </a:solidFill>
              </a:rPr>
              <a:t>Baldinger, E. M., Louie, N., &amp; the Algebra Teaching Study and Mathematics Assessment Project. (2018). </a:t>
            </a:r>
            <a:r>
              <a:rPr i="1" lang="en" sz="900">
                <a:solidFill>
                  <a:schemeClr val="lt1"/>
                </a:solidFill>
              </a:rPr>
              <a:t>The TRU math conversation guide: A tool for teacher learning and growth. Graduate School of Education,</a:t>
            </a:r>
            <a:r>
              <a:rPr lang="en" sz="900">
                <a:solidFill>
                  <a:schemeClr val="lt1"/>
                </a:solidFill>
              </a:rPr>
              <a:t> University of California, Berkeley &amp; College of Education, Michigan State University. </a:t>
            </a:r>
            <a:r>
              <a:rPr lang="en" sz="900" u="sng">
                <a:solidFill>
                  <a:srgbClr val="8BC34A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https://truframework.org/wp-content/uploads/2018/03/TRU-CG-Math-2018-version.pdf</a:t>
            </a:r>
            <a:endParaRPr sz="9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</a:rPr>
              <a:t>Boaler, J. (2015). </a:t>
            </a:r>
            <a:r>
              <a:rPr i="1" lang="en" sz="900">
                <a:solidFill>
                  <a:schemeClr val="lt1"/>
                </a:solidFill>
              </a:rPr>
              <a:t>Mathematical Mindsets</a:t>
            </a:r>
            <a:r>
              <a:rPr lang="en" sz="900">
                <a:solidFill>
                  <a:schemeClr val="lt1"/>
                </a:solidFill>
              </a:rPr>
              <a:t>.</a:t>
            </a:r>
            <a:endParaRPr sz="9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>
                <a:solidFill>
                  <a:schemeClr val="lt1"/>
                </a:solidFill>
              </a:rPr>
              <a:t>Drageset, O. G. (2015). Different types of student comments in the mathematics classroom. The Journal of Mathematical Behavior, 38 (pp.29–40).</a:t>
            </a:r>
            <a:endParaRPr sz="9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>
                <a:solidFill>
                  <a:schemeClr val="lt1"/>
                </a:solidFill>
              </a:rPr>
              <a:t>Liljedahl, P. (2014). The affordances of using visibly random groups in a mathematics classroom. In Y. Li, E. Silver, &amp; S. Li (eds.), Transforming Mathematics Instruction: Multiple Approaches and Practices. (pp. 127-144). New York, NY: Springer.</a:t>
            </a:r>
            <a:endParaRPr sz="9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>
                <a:solidFill>
                  <a:schemeClr val="lt1"/>
                </a:solidFill>
              </a:rPr>
              <a:t>Liljedahl, P. (2016). Building thinking classrooms: Conditions for problem solving. In P. Felmer, J. Kilpatrick, &amp; E. Pekhonen (eds.), Posing and Solving Mathematical Problems: Advances and New Perspectives. (pp. 361-386). New York, NY: Springer. </a:t>
            </a:r>
            <a:endParaRPr sz="9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>
                <a:solidFill>
                  <a:schemeClr val="lt1"/>
                </a:solidFill>
              </a:rPr>
              <a:t>Liljedahl, P. (2016). Flow: A Framework for Discussing Teaching. Proceedings of the 40th Conference of the International Group for the Psychology of Mathematics Education, Szeged, Hungary.</a:t>
            </a:r>
            <a:endParaRPr sz="9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>
                <a:solidFill>
                  <a:schemeClr val="lt1"/>
                </a:solidFill>
              </a:rPr>
              <a:t>Liljedahl, P. (2017). Building Thinking Classrooms: A Story of Teacher Professional Development. The 1st International Forum on Professional Development for Teachers. Seoul, Korea. </a:t>
            </a:r>
            <a:endParaRPr sz="9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>
                <a:solidFill>
                  <a:schemeClr val="lt1"/>
                </a:solidFill>
              </a:rPr>
              <a:t>Liljedahl, P. (2018). On the Edges of Flow: Student Problem-Solving Behavior. In N. Amado, S. Carreira, &amp; K. Jones (Eds.), Broadening the Scope of Research on Mathematical Problem Solving (pp. 505–524). Springer International Publishing.</a:t>
            </a:r>
            <a:endParaRPr sz="9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>
                <a:solidFill>
                  <a:schemeClr val="lt1"/>
                </a:solidFill>
              </a:rPr>
              <a:t>Liljedahl, P. (2018). Building thinking classrooms. In A. Kajander, J. Holm, &amp; E. J. Chernoff (Eds.), Teaching and learning secondary school mathematics: Canadian Perspectives in an International Context (pp. 307–316). Springer.</a:t>
            </a:r>
            <a:endParaRPr sz="9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>
                <a:solidFill>
                  <a:schemeClr val="lt1"/>
                </a:solidFill>
              </a:rPr>
              <a:t>Liljedahl, P. (2020). Building Thinking Classrooms in Mathematics, Grades K-12: 14 Teaching Practices for Enhancing Learning (First edition). Corwin.</a:t>
            </a:r>
            <a:endParaRPr sz="9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>
                <a:solidFill>
                  <a:schemeClr val="lt1"/>
                </a:solidFill>
              </a:rPr>
              <a:t>Stein, M. K., &amp; Smith, M. S. (2011). </a:t>
            </a:r>
            <a:r>
              <a:rPr i="1" lang="en" sz="900">
                <a:solidFill>
                  <a:schemeClr val="lt1"/>
                </a:solidFill>
              </a:rPr>
              <a:t>5 Practices for Orchestrating Productive Mathematics Discussions</a:t>
            </a:r>
            <a:r>
              <a:rPr lang="en" sz="900">
                <a:solidFill>
                  <a:schemeClr val="lt1"/>
                </a:solidFill>
              </a:rPr>
              <a:t>. Reston, VA : Thousand Oaks, CA: National Council of Teachers of Mathematics.</a:t>
            </a:r>
            <a:endParaRPr sz="9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>
                <a:solidFill>
                  <a:schemeClr val="lt1"/>
                </a:solidFill>
              </a:rPr>
              <a:t>Swan, M., &amp; Burkhardt, H. (2012). A designer speaks: Designing assessment of performance in mathematics.</a:t>
            </a:r>
            <a:r>
              <a:rPr i="1" lang="en" sz="900">
                <a:solidFill>
                  <a:schemeClr val="lt1"/>
                </a:solidFill>
              </a:rPr>
              <a:t> Educational Designer: Journal of the International Society for Design and Development in Education</a:t>
            </a:r>
            <a:r>
              <a:rPr lang="en" sz="900">
                <a:solidFill>
                  <a:schemeClr val="lt1"/>
                </a:solidFill>
              </a:rPr>
              <a:t>, 2(5), 1–41.</a:t>
            </a:r>
            <a:endParaRPr sz="9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>
                <a:solidFill>
                  <a:schemeClr val="lt1"/>
                </a:solidFill>
              </a:rPr>
              <a:t>Wiliam, D. (2011). </a:t>
            </a:r>
            <a:r>
              <a:rPr i="1" lang="en" sz="900">
                <a:solidFill>
                  <a:schemeClr val="lt1"/>
                </a:solidFill>
              </a:rPr>
              <a:t>Embedded Formative Assessment</a:t>
            </a:r>
            <a:r>
              <a:rPr lang="en" sz="900">
                <a:solidFill>
                  <a:schemeClr val="lt1"/>
                </a:solidFill>
              </a:rPr>
              <a:t>. Bloomington, IN: Solution Tree Press.</a:t>
            </a:r>
            <a:endParaRPr sz="9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>
                <a:solidFill>
                  <a:schemeClr val="lt1"/>
                </a:solidFill>
              </a:rPr>
              <a:t>Wright, D., Clark, J., &amp; Tiplady, L. (2018). Designing for formative assessment: A toolkit for teachers. In D. R. Thompson, M. Burton, A. Cusi, &amp; D. Wright (Eds.), </a:t>
            </a:r>
            <a:r>
              <a:rPr i="1" lang="en" sz="900">
                <a:solidFill>
                  <a:schemeClr val="lt1"/>
                </a:solidFill>
              </a:rPr>
              <a:t>Classroom assessment in mathematics: Perspectives from around the globe</a:t>
            </a:r>
            <a:r>
              <a:rPr lang="en" sz="900">
                <a:solidFill>
                  <a:schemeClr val="lt1"/>
                </a:solidFill>
              </a:rPr>
              <a:t> (pp. 207–228). Cham, Switzerland: Springer.</a:t>
            </a:r>
            <a:endParaRPr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3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85"/>
          <p:cNvSpPr txBox="1"/>
          <p:nvPr/>
        </p:nvSpPr>
        <p:spPr>
          <a:xfrm>
            <a:off x="3010350" y="2372400"/>
            <a:ext cx="4863300" cy="24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AUKAEFNI:</a:t>
            </a:r>
            <a:endParaRPr b="1" sz="36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STÓRIR HÓPAR Á HÁSKÓLASTIGI</a:t>
            </a:r>
            <a:endParaRPr b="1" sz="36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8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p86"/>
          <p:cNvSpPr txBox="1"/>
          <p:nvPr>
            <p:ph type="title"/>
          </p:nvPr>
        </p:nvSpPr>
        <p:spPr>
          <a:xfrm>
            <a:off x="457200" y="596826"/>
            <a:ext cx="8229600" cy="142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STÓRIR HÓPAR</a:t>
            </a:r>
            <a:endParaRPr/>
          </a:p>
        </p:txBody>
      </p:sp>
      <p:sp>
        <p:nvSpPr>
          <p:cNvPr id="580" name="Google Shape;580;p86"/>
          <p:cNvSpPr txBox="1"/>
          <p:nvPr>
            <p:ph idx="1" type="body"/>
          </p:nvPr>
        </p:nvSpPr>
        <p:spPr>
          <a:xfrm>
            <a:off x="561950" y="2507725"/>
            <a:ext cx="8020200" cy="37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9100" lvl="0" marL="457200" rtl="0" algn="l">
              <a:spcBef>
                <a:spcPts val="600"/>
              </a:spcBef>
              <a:spcAft>
                <a:spcPts val="0"/>
              </a:spcAft>
              <a:buSzPts val="3000"/>
              <a:buChar char="●"/>
            </a:pPr>
            <a:r>
              <a:rPr lang="en"/>
              <a:t>QR-kóði leiðir á GoogleForms</a:t>
            </a:r>
            <a:endParaRPr/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lang="en"/>
              <a:t>Kennari er með aðgang að niðurstöðuskjalinu í GoogleSheets og afritar þaðan í GroupGenerator</a:t>
            </a:r>
            <a:endParaRPr/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lang="en"/>
              <a:t>Passa að nokkrir hópar séu með 2 félaga (hægt að bæta inn þeim sem mæta seint)</a:t>
            </a:r>
            <a:endParaRPr/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lang="en"/>
              <a:t>Afrita mætingu og þurrka út úr niðurstöðuskjalinu reglulega</a:t>
            </a:r>
            <a:endParaRPr/>
          </a:p>
        </p:txBody>
      </p:sp>
      <p:pic>
        <p:nvPicPr>
          <p:cNvPr id="581" name="Google Shape;581;p86" title="DSC_1498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683247">
            <a:off x="5258650" y="189675"/>
            <a:ext cx="4124326" cy="25591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5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p87"/>
          <p:cNvSpPr txBox="1"/>
          <p:nvPr>
            <p:ph type="title"/>
          </p:nvPr>
        </p:nvSpPr>
        <p:spPr>
          <a:xfrm>
            <a:off x="457200" y="596826"/>
            <a:ext cx="8229600" cy="142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VERKFÆRIN</a:t>
            </a:r>
            <a:endParaRPr/>
          </a:p>
        </p:txBody>
      </p:sp>
      <p:sp>
        <p:nvSpPr>
          <p:cNvPr id="587" name="Google Shape;587;p87"/>
          <p:cNvSpPr txBox="1"/>
          <p:nvPr>
            <p:ph idx="1" type="body"/>
          </p:nvPr>
        </p:nvSpPr>
        <p:spPr>
          <a:xfrm>
            <a:off x="561950" y="2507725"/>
            <a:ext cx="8020200" cy="37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9100" lvl="0" marL="457200" rtl="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3000"/>
              <a:buChar char="●"/>
            </a:pPr>
            <a:r>
              <a:rPr lang="en">
                <a:solidFill>
                  <a:schemeClr val="lt1"/>
                </a:solidFill>
              </a:rPr>
              <a:t>QR-kóðar án auglýsinga fyrir kennara </a:t>
            </a:r>
            <a:r>
              <a:rPr lang="en">
                <a:solidFill>
                  <a:schemeClr val="accent3"/>
                </a:solidFill>
                <a:uFill>
                  <a:noFill/>
                </a:u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qrstuff.com/</a:t>
            </a:r>
            <a:r>
              <a:rPr lang="en">
                <a:solidFill>
                  <a:schemeClr val="accent3"/>
                </a:solidFill>
              </a:rPr>
              <a:t> </a:t>
            </a:r>
            <a:endParaRPr>
              <a:solidFill>
                <a:schemeClr val="accent3"/>
              </a:solidFill>
            </a:endParaRPr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Char char="●"/>
            </a:pPr>
            <a:r>
              <a:rPr lang="en">
                <a:solidFill>
                  <a:schemeClr val="lt1"/>
                </a:solidFill>
              </a:rPr>
              <a:t>GoogleForms</a:t>
            </a:r>
            <a:endParaRPr>
              <a:solidFill>
                <a:schemeClr val="lt1"/>
              </a:solidFill>
            </a:endParaRPr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Char char="●"/>
            </a:pPr>
            <a:r>
              <a:rPr lang="en">
                <a:solidFill>
                  <a:schemeClr val="lt1"/>
                </a:solidFill>
              </a:rPr>
              <a:t>GoogleSheets</a:t>
            </a:r>
            <a:endParaRPr>
              <a:solidFill>
                <a:schemeClr val="lt1"/>
              </a:solidFill>
            </a:endParaRPr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Char char="●"/>
            </a:pPr>
            <a:r>
              <a:rPr lang="en">
                <a:solidFill>
                  <a:schemeClr val="lt1"/>
                </a:solidFill>
              </a:rPr>
              <a:t>Stutt-vefslóð á borð við tinyurl eða álíka</a:t>
            </a:r>
            <a:endParaRPr>
              <a:solidFill>
                <a:schemeClr val="lt1"/>
              </a:solidFill>
            </a:endParaRPr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Char char="●"/>
            </a:pPr>
            <a:r>
              <a:rPr lang="en">
                <a:solidFill>
                  <a:schemeClr val="lt1"/>
                </a:solidFill>
              </a:rPr>
              <a:t>Hópsmiðir á borð við </a:t>
            </a:r>
            <a:r>
              <a:rPr lang="en">
                <a:solidFill>
                  <a:schemeClr val="accent3"/>
                </a:solidFill>
                <a:uFill>
                  <a:noFill/>
                </a:u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classtools.net/random-group-generator/</a:t>
            </a:r>
            <a:r>
              <a:rPr lang="en">
                <a:solidFill>
                  <a:schemeClr val="lt1"/>
                </a:solidFill>
              </a:rPr>
              <a:t> 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2" name="Google Shape;592;p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217496" cy="6553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6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7" name="Google Shape;597;p89"/>
          <p:cNvPicPr preferRelativeResize="0"/>
          <p:nvPr/>
        </p:nvPicPr>
        <p:blipFill rotWithShape="1">
          <a:blip r:embed="rId3">
            <a:alphaModFix/>
          </a:blip>
          <a:srcRect b="0" l="35275" r="0" t="0"/>
          <a:stretch/>
        </p:blipFill>
        <p:spPr>
          <a:xfrm>
            <a:off x="1022425" y="152400"/>
            <a:ext cx="7969174" cy="5466325"/>
          </a:xfrm>
          <a:prstGeom prst="rect">
            <a:avLst/>
          </a:prstGeom>
          <a:noFill/>
          <a:ln>
            <a:noFill/>
          </a:ln>
        </p:spPr>
      </p:pic>
      <p:sp>
        <p:nvSpPr>
          <p:cNvPr id="598" name="Google Shape;598;p89"/>
          <p:cNvSpPr/>
          <p:nvPr/>
        </p:nvSpPr>
        <p:spPr>
          <a:xfrm>
            <a:off x="5106225" y="3438325"/>
            <a:ext cx="3652500" cy="1202100"/>
          </a:xfrm>
          <a:prstGeom prst="leftArrow">
            <a:avLst>
              <a:gd fmla="val 50000" name="adj1"/>
              <a:gd fmla="val 50000" name="adj2"/>
            </a:avLst>
          </a:prstGeom>
          <a:solidFill>
            <a:srgbClr val="FFC8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Nota tvö tungumál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2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3" name="Google Shape;603;p9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6227076" cy="6211430"/>
          </a:xfrm>
          <a:prstGeom prst="rect">
            <a:avLst/>
          </a:prstGeom>
          <a:noFill/>
          <a:ln>
            <a:noFill/>
          </a:ln>
        </p:spPr>
      </p:pic>
      <p:sp>
        <p:nvSpPr>
          <p:cNvPr id="604" name="Google Shape;604;p90"/>
          <p:cNvSpPr/>
          <p:nvPr/>
        </p:nvSpPr>
        <p:spPr>
          <a:xfrm>
            <a:off x="6205750" y="5767800"/>
            <a:ext cx="2264400" cy="652200"/>
          </a:xfrm>
          <a:prstGeom prst="leftArrow">
            <a:avLst>
              <a:gd fmla="val 50000" name="adj1"/>
              <a:gd fmla="val 50000" name="adj2"/>
            </a:avLst>
          </a:prstGeom>
          <a:solidFill>
            <a:srgbClr val="FFC8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Afhaka hér (uncheck)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8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9" name="Google Shape;609;p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716295">
            <a:off x="861625" y="3018425"/>
            <a:ext cx="4020975" cy="277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0" name="Google Shape;610;p9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475" y="0"/>
            <a:ext cx="4629150" cy="2914650"/>
          </a:xfrm>
          <a:prstGeom prst="rect">
            <a:avLst/>
          </a:prstGeom>
          <a:noFill/>
          <a:ln>
            <a:noFill/>
          </a:ln>
        </p:spPr>
      </p:pic>
      <p:sp>
        <p:nvSpPr>
          <p:cNvPr id="611" name="Google Shape;611;p91"/>
          <p:cNvSpPr/>
          <p:nvPr/>
        </p:nvSpPr>
        <p:spPr>
          <a:xfrm rot="-2933306">
            <a:off x="3874569" y="985698"/>
            <a:ext cx="2696466" cy="885144"/>
          </a:xfrm>
          <a:prstGeom prst="leftArrow">
            <a:avLst>
              <a:gd fmla="val 50000" name="adj1"/>
              <a:gd fmla="val 50000" name="adj2"/>
            </a:avLst>
          </a:prstGeom>
          <a:solidFill>
            <a:srgbClr val="FFC8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17500" lvl="0" marL="457200" rtl="0" algn="ctr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AutoNum type="arabicPeriod"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Velja (select)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12" name="Google Shape;612;p91"/>
          <p:cNvSpPr/>
          <p:nvPr/>
        </p:nvSpPr>
        <p:spPr>
          <a:xfrm rot="2021026">
            <a:off x="131462" y="2200836"/>
            <a:ext cx="2268086" cy="810583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C8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2. Afrita (copy)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613" name="Google Shape;613;p9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02675" y="4034675"/>
            <a:ext cx="4033026" cy="2731275"/>
          </a:xfrm>
          <a:prstGeom prst="rect">
            <a:avLst/>
          </a:prstGeom>
          <a:noFill/>
          <a:ln>
            <a:noFill/>
          </a:ln>
        </p:spPr>
      </p:pic>
      <p:sp>
        <p:nvSpPr>
          <p:cNvPr id="614" name="Google Shape;614;p91"/>
          <p:cNvSpPr/>
          <p:nvPr/>
        </p:nvSpPr>
        <p:spPr>
          <a:xfrm>
            <a:off x="1024975" y="5152825"/>
            <a:ext cx="4101300" cy="9318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C8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3. Búa til QR-kóða (create)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8" name="Shape 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9" name="Google Shape;619;p92" title="DSC_1498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683249">
            <a:off x="2991113" y="1592128"/>
            <a:ext cx="4980117" cy="3090143"/>
          </a:xfrm>
          <a:prstGeom prst="rect">
            <a:avLst/>
          </a:prstGeom>
          <a:noFill/>
          <a:ln>
            <a:noFill/>
          </a:ln>
        </p:spPr>
      </p:pic>
      <p:sp>
        <p:nvSpPr>
          <p:cNvPr id="620" name="Google Shape;620;p92"/>
          <p:cNvSpPr/>
          <p:nvPr/>
        </p:nvSpPr>
        <p:spPr>
          <a:xfrm>
            <a:off x="493825" y="2780700"/>
            <a:ext cx="3431700" cy="23064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C800"/>
          </a:solidFill>
          <a:ln cap="flat" cmpd="sng" w="115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10400" lIns="110400" spcFirstLastPara="1" rIns="110400" wrap="square" tIns="1104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90">
                <a:latin typeface="Open Sans"/>
                <a:ea typeface="Open Sans"/>
                <a:cs typeface="Open Sans"/>
                <a:sym typeface="Open Sans"/>
              </a:rPr>
              <a:t>4. </a:t>
            </a:r>
            <a:r>
              <a:rPr lang="en" sz="1690">
                <a:latin typeface="Open Sans"/>
                <a:ea typeface="Open Sans"/>
                <a:cs typeface="Open Sans"/>
                <a:sym typeface="Open Sans"/>
              </a:rPr>
              <a:t>Prenta blað m/QR-kóða á könnunina fyrir nemendur til að skrá sig</a:t>
            </a:r>
            <a:endParaRPr sz="1690"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4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5" name="Google Shape;625;p9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92550" y="3016346"/>
            <a:ext cx="5624701" cy="3571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6" name="Google Shape;626;p9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4414" y="172382"/>
            <a:ext cx="6584475" cy="178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7" name="Google Shape;627;p9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0189" y="2090570"/>
            <a:ext cx="4057650" cy="1830068"/>
          </a:xfrm>
          <a:prstGeom prst="rect">
            <a:avLst/>
          </a:prstGeom>
          <a:noFill/>
          <a:ln>
            <a:noFill/>
          </a:ln>
        </p:spPr>
      </p:pic>
      <p:sp>
        <p:nvSpPr>
          <p:cNvPr id="628" name="Google Shape;628;p93"/>
          <p:cNvSpPr/>
          <p:nvPr/>
        </p:nvSpPr>
        <p:spPr>
          <a:xfrm>
            <a:off x="6429263" y="465858"/>
            <a:ext cx="1742400" cy="885000"/>
          </a:xfrm>
          <a:prstGeom prst="leftArrow">
            <a:avLst>
              <a:gd fmla="val 50000" name="adj1"/>
              <a:gd fmla="val 50000" name="adj2"/>
            </a:avLst>
          </a:prstGeom>
          <a:solidFill>
            <a:srgbClr val="FFC8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29" name="Google Shape;629;p93"/>
          <p:cNvSpPr/>
          <p:nvPr/>
        </p:nvSpPr>
        <p:spPr>
          <a:xfrm>
            <a:off x="2180400" y="5488275"/>
            <a:ext cx="2832600" cy="6801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C8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3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" name="Google Shape;634;p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839200" cy="5612463"/>
          </a:xfrm>
          <a:prstGeom prst="rect">
            <a:avLst/>
          </a:prstGeom>
          <a:noFill/>
          <a:ln>
            <a:noFill/>
          </a:ln>
        </p:spPr>
      </p:pic>
      <p:sp>
        <p:nvSpPr>
          <p:cNvPr id="635" name="Google Shape;635;p94"/>
          <p:cNvSpPr/>
          <p:nvPr/>
        </p:nvSpPr>
        <p:spPr>
          <a:xfrm>
            <a:off x="77850" y="4519200"/>
            <a:ext cx="2664900" cy="14256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C8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9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0" name="Google Shape;640;p9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6057900" cy="2752725"/>
          </a:xfrm>
          <a:prstGeom prst="rect">
            <a:avLst/>
          </a:prstGeom>
          <a:noFill/>
          <a:ln>
            <a:noFill/>
          </a:ln>
        </p:spPr>
      </p:pic>
      <p:sp>
        <p:nvSpPr>
          <p:cNvPr id="641" name="Google Shape;641;p95"/>
          <p:cNvSpPr/>
          <p:nvPr/>
        </p:nvSpPr>
        <p:spPr>
          <a:xfrm>
            <a:off x="6149825" y="894525"/>
            <a:ext cx="2618400" cy="782700"/>
          </a:xfrm>
          <a:prstGeom prst="leftArrow">
            <a:avLst>
              <a:gd fmla="val 50000" name="adj1"/>
              <a:gd fmla="val 50000" name="adj2"/>
            </a:avLst>
          </a:prstGeom>
          <a:solidFill>
            <a:srgbClr val="FFC8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Stutt (short) auðvelt að muna (easy to memorize)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42" name="Google Shape;642;p95"/>
          <p:cNvSpPr/>
          <p:nvPr/>
        </p:nvSpPr>
        <p:spPr>
          <a:xfrm>
            <a:off x="6149825" y="0"/>
            <a:ext cx="2441400" cy="947100"/>
          </a:xfrm>
          <a:prstGeom prst="leftArrow">
            <a:avLst>
              <a:gd fmla="val 50000" name="adj1"/>
              <a:gd fmla="val 50000" name="adj2"/>
            </a:avLst>
          </a:prstGeom>
          <a:solidFill>
            <a:srgbClr val="FFC8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GoogleSheet langi kóði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43" name="Google Shape;643;p95"/>
          <p:cNvSpPr/>
          <p:nvPr/>
        </p:nvSpPr>
        <p:spPr>
          <a:xfrm>
            <a:off x="2609025" y="4109200"/>
            <a:ext cx="2944500" cy="2413500"/>
          </a:xfrm>
          <a:prstGeom prst="foldedCorner">
            <a:avLst>
              <a:gd fmla="val 16667" name="adj"/>
            </a:avLst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Notar þitt stutt-netfang (short-url) til að fá upp niðurstöðurnar </a:t>
            </a:r>
            <a:r>
              <a:rPr b="1"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PASSA: heldur þessu fyrir sjálfa(n/t) þig!</a:t>
            </a:r>
            <a:endParaRPr b="1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(use your short-url) to get the results - just remember not to give away the url :-)</a:t>
            </a:r>
            <a:endParaRPr b="1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7" name="Shape 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8" name="Google Shape;648;p96"/>
          <p:cNvGrpSpPr/>
          <p:nvPr/>
        </p:nvGrpSpPr>
        <p:grpSpPr>
          <a:xfrm>
            <a:off x="152400" y="152400"/>
            <a:ext cx="5894049" cy="6553201"/>
            <a:chOff x="152400" y="152400"/>
            <a:chExt cx="5894049" cy="6553201"/>
          </a:xfrm>
        </p:grpSpPr>
        <p:pic>
          <p:nvPicPr>
            <p:cNvPr id="649" name="Google Shape;649;p9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2400" y="152400"/>
              <a:ext cx="5894049" cy="65532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50" name="Google Shape;650;p96"/>
            <p:cNvSpPr/>
            <p:nvPr/>
          </p:nvSpPr>
          <p:spPr>
            <a:xfrm>
              <a:off x="1835625" y="1947450"/>
              <a:ext cx="1313700" cy="74700"/>
            </a:xfrm>
            <a:prstGeom prst="rect">
              <a:avLst/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651" name="Google Shape;651;p96"/>
            <p:cNvSpPr/>
            <p:nvPr/>
          </p:nvSpPr>
          <p:spPr>
            <a:xfrm>
              <a:off x="1829638" y="2183696"/>
              <a:ext cx="1189500" cy="74700"/>
            </a:xfrm>
            <a:prstGeom prst="rect">
              <a:avLst/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652" name="Google Shape;652;p96"/>
            <p:cNvSpPr/>
            <p:nvPr/>
          </p:nvSpPr>
          <p:spPr>
            <a:xfrm>
              <a:off x="1786369" y="2419975"/>
              <a:ext cx="1232700" cy="74700"/>
            </a:xfrm>
            <a:prstGeom prst="rect">
              <a:avLst/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653" name="Google Shape;653;p96"/>
            <p:cNvSpPr/>
            <p:nvPr/>
          </p:nvSpPr>
          <p:spPr>
            <a:xfrm>
              <a:off x="1786350" y="2646924"/>
              <a:ext cx="1232700" cy="74700"/>
            </a:xfrm>
            <a:prstGeom prst="rect">
              <a:avLst/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654" name="Google Shape;654;p96"/>
            <p:cNvSpPr/>
            <p:nvPr/>
          </p:nvSpPr>
          <p:spPr>
            <a:xfrm>
              <a:off x="1764575" y="2864550"/>
              <a:ext cx="1313700" cy="74700"/>
            </a:xfrm>
            <a:prstGeom prst="rect">
              <a:avLst/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655" name="Google Shape;655;p96"/>
            <p:cNvSpPr/>
            <p:nvPr/>
          </p:nvSpPr>
          <p:spPr>
            <a:xfrm>
              <a:off x="1758576" y="3091499"/>
              <a:ext cx="1313700" cy="74700"/>
            </a:xfrm>
            <a:prstGeom prst="rect">
              <a:avLst/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656" name="Google Shape;656;p96"/>
            <p:cNvSpPr/>
            <p:nvPr/>
          </p:nvSpPr>
          <p:spPr>
            <a:xfrm>
              <a:off x="1752549" y="3309126"/>
              <a:ext cx="1313700" cy="74700"/>
            </a:xfrm>
            <a:prstGeom prst="rect">
              <a:avLst/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657" name="Google Shape;657;p96"/>
            <p:cNvSpPr/>
            <p:nvPr/>
          </p:nvSpPr>
          <p:spPr>
            <a:xfrm>
              <a:off x="1765201" y="3554701"/>
              <a:ext cx="1313700" cy="95700"/>
            </a:xfrm>
            <a:prstGeom prst="rect">
              <a:avLst/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658" name="Google Shape;658;p96"/>
            <p:cNvSpPr/>
            <p:nvPr/>
          </p:nvSpPr>
          <p:spPr>
            <a:xfrm>
              <a:off x="1774946" y="3800274"/>
              <a:ext cx="1663500" cy="74700"/>
            </a:xfrm>
            <a:prstGeom prst="rect">
              <a:avLst/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659" name="Google Shape;659;p96"/>
            <p:cNvSpPr/>
            <p:nvPr/>
          </p:nvSpPr>
          <p:spPr>
            <a:xfrm>
              <a:off x="1806228" y="4008585"/>
              <a:ext cx="1232700" cy="74700"/>
            </a:xfrm>
            <a:prstGeom prst="rect">
              <a:avLst/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660" name="Google Shape;660;p96"/>
            <p:cNvSpPr/>
            <p:nvPr/>
          </p:nvSpPr>
          <p:spPr>
            <a:xfrm>
              <a:off x="1818847" y="4254180"/>
              <a:ext cx="1619700" cy="74700"/>
            </a:xfrm>
            <a:prstGeom prst="rect">
              <a:avLst/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661" name="Google Shape;661;p96"/>
            <p:cNvSpPr/>
            <p:nvPr/>
          </p:nvSpPr>
          <p:spPr>
            <a:xfrm>
              <a:off x="1822160" y="4471805"/>
              <a:ext cx="1619700" cy="74700"/>
            </a:xfrm>
            <a:prstGeom prst="rect">
              <a:avLst/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662" name="Google Shape;662;p96"/>
            <p:cNvSpPr/>
            <p:nvPr/>
          </p:nvSpPr>
          <p:spPr>
            <a:xfrm>
              <a:off x="1816155" y="4698749"/>
              <a:ext cx="1619700" cy="74700"/>
            </a:xfrm>
            <a:prstGeom prst="rect">
              <a:avLst/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663" name="Google Shape;663;p96"/>
            <p:cNvSpPr/>
            <p:nvPr/>
          </p:nvSpPr>
          <p:spPr>
            <a:xfrm>
              <a:off x="1791515" y="4935010"/>
              <a:ext cx="1619700" cy="74700"/>
            </a:xfrm>
            <a:prstGeom prst="rect">
              <a:avLst/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664" name="Google Shape;664;p96"/>
            <p:cNvSpPr/>
            <p:nvPr/>
          </p:nvSpPr>
          <p:spPr>
            <a:xfrm>
              <a:off x="1813464" y="5171271"/>
              <a:ext cx="1619700" cy="74700"/>
            </a:xfrm>
            <a:prstGeom prst="rect">
              <a:avLst/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665" name="Google Shape;665;p96"/>
            <p:cNvSpPr/>
            <p:nvPr/>
          </p:nvSpPr>
          <p:spPr>
            <a:xfrm>
              <a:off x="1779505" y="5398215"/>
              <a:ext cx="1619700" cy="74700"/>
            </a:xfrm>
            <a:prstGeom prst="rect">
              <a:avLst/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666" name="Google Shape;666;p96"/>
            <p:cNvSpPr/>
            <p:nvPr/>
          </p:nvSpPr>
          <p:spPr>
            <a:xfrm>
              <a:off x="1801454" y="5625158"/>
              <a:ext cx="1619700" cy="74700"/>
            </a:xfrm>
            <a:prstGeom prst="rect">
              <a:avLst/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667" name="Google Shape;667;p96"/>
            <p:cNvSpPr/>
            <p:nvPr/>
          </p:nvSpPr>
          <p:spPr>
            <a:xfrm>
              <a:off x="1804767" y="5870738"/>
              <a:ext cx="1619700" cy="74700"/>
            </a:xfrm>
            <a:prstGeom prst="rect">
              <a:avLst/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668" name="Google Shape;668;p96"/>
            <p:cNvSpPr/>
            <p:nvPr/>
          </p:nvSpPr>
          <p:spPr>
            <a:xfrm>
              <a:off x="1780126" y="6097681"/>
              <a:ext cx="1619700" cy="74700"/>
            </a:xfrm>
            <a:prstGeom prst="rect">
              <a:avLst/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669" name="Google Shape;669;p96"/>
            <p:cNvSpPr/>
            <p:nvPr/>
          </p:nvSpPr>
          <p:spPr>
            <a:xfrm>
              <a:off x="1736849" y="6333943"/>
              <a:ext cx="1619700" cy="74700"/>
            </a:xfrm>
            <a:prstGeom prst="rect">
              <a:avLst/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670" name="Google Shape;670;p96"/>
            <p:cNvSpPr/>
            <p:nvPr/>
          </p:nvSpPr>
          <p:spPr>
            <a:xfrm>
              <a:off x="1777434" y="6551568"/>
              <a:ext cx="1619700" cy="74700"/>
            </a:xfrm>
            <a:prstGeom prst="rect">
              <a:avLst/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671" name="Google Shape;671;p96"/>
          <p:cNvSpPr/>
          <p:nvPr/>
        </p:nvSpPr>
        <p:spPr>
          <a:xfrm>
            <a:off x="3550125" y="2618350"/>
            <a:ext cx="4798800" cy="1872900"/>
          </a:xfrm>
          <a:prstGeom prst="leftArrow">
            <a:avLst>
              <a:gd fmla="val 50000" name="adj1"/>
              <a:gd fmla="val 50000" name="adj2"/>
            </a:avLst>
          </a:prstGeom>
          <a:solidFill>
            <a:srgbClr val="FFC8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Afrita nöfnin (copy names)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5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6" name="Google Shape;676;p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5125" y="1289200"/>
            <a:ext cx="8839200" cy="4196388"/>
          </a:xfrm>
          <a:prstGeom prst="rect">
            <a:avLst/>
          </a:prstGeom>
          <a:noFill/>
          <a:ln>
            <a:noFill/>
          </a:ln>
        </p:spPr>
      </p:pic>
      <p:sp>
        <p:nvSpPr>
          <p:cNvPr id="677" name="Google Shape;677;p97"/>
          <p:cNvSpPr/>
          <p:nvPr/>
        </p:nvSpPr>
        <p:spPr>
          <a:xfrm rot="-1604288">
            <a:off x="156788" y="4853975"/>
            <a:ext cx="3153273" cy="1729248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C8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Nokkrir 2-manna hópar til að seinkomunemar geti tekið þátt í þeim (a few 2-person groups to fill with late-comers)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78" name="Google Shape;678;p97"/>
          <p:cNvSpPr txBox="1"/>
          <p:nvPr/>
        </p:nvSpPr>
        <p:spPr>
          <a:xfrm>
            <a:off x="232950" y="316800"/>
            <a:ext cx="90012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https://www.classtools.net/random-group-generator/</a:t>
            </a:r>
            <a:r>
              <a:rPr lang="en" sz="2400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endParaRPr sz="2400">
              <a:solidFill>
                <a:schemeClr val="accent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2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" name="Google Shape;683;p98"/>
          <p:cNvSpPr txBox="1"/>
          <p:nvPr>
            <p:ph type="title"/>
          </p:nvPr>
        </p:nvSpPr>
        <p:spPr>
          <a:xfrm>
            <a:off x="457200" y="638450"/>
            <a:ext cx="8229600" cy="764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TÖFLUR OG TÖFLUMÁLNING WHITEBOARDS AND WB-PAINT</a:t>
            </a:r>
            <a:endParaRPr/>
          </a:p>
        </p:txBody>
      </p:sp>
      <p:sp>
        <p:nvSpPr>
          <p:cNvPr id="684" name="Google Shape;684;p98"/>
          <p:cNvSpPr txBox="1"/>
          <p:nvPr/>
        </p:nvSpPr>
        <p:spPr>
          <a:xfrm>
            <a:off x="838625" y="1621325"/>
            <a:ext cx="7137600" cy="43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Open Sans"/>
              <a:buChar char="●"/>
            </a:pPr>
            <a:r>
              <a:rPr lang="en" sz="3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Þurrka með örtrefjaklút (microfiber)</a:t>
            </a:r>
            <a:endParaRPr sz="3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Open Sans"/>
              <a:buChar char="●"/>
            </a:pPr>
            <a:r>
              <a:rPr lang="en" sz="3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ALDREI nota þrifaefni</a:t>
            </a:r>
            <a:endParaRPr sz="3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Open Sans"/>
              <a:buChar char="●"/>
            </a:pPr>
            <a:r>
              <a:rPr lang="en" sz="3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Væta klútinn með vatni ef erfitt er að þurrka almennilega</a:t>
            </a:r>
            <a:endParaRPr sz="3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endParaRPr sz="3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Open Sans"/>
              <a:buChar char="●"/>
            </a:pPr>
            <a:r>
              <a:rPr lang="en" sz="3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Wipe with microfiber cloths</a:t>
            </a:r>
            <a:endParaRPr sz="3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Open Sans"/>
              <a:buChar char="●"/>
            </a:pPr>
            <a:r>
              <a:rPr lang="en" sz="3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NEVER use cleaning products</a:t>
            </a:r>
            <a:endParaRPr sz="3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Open Sans"/>
              <a:buChar char="●"/>
            </a:pPr>
            <a:r>
              <a:rPr lang="en" sz="3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Use a damp cloth (damped with water) if stains remain</a:t>
            </a:r>
            <a:endParaRPr sz="3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685" name="Google Shape;685;p98"/>
          <p:cNvPicPr preferRelativeResize="0"/>
          <p:nvPr/>
        </p:nvPicPr>
        <p:blipFill rotWithShape="1">
          <a:blip r:embed="rId3">
            <a:alphaModFix/>
          </a:blip>
          <a:srcRect b="13287" l="19602" r="19651" t="13623"/>
          <a:stretch/>
        </p:blipFill>
        <p:spPr>
          <a:xfrm>
            <a:off x="7417075" y="3084250"/>
            <a:ext cx="1140625" cy="1108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6" name="Google Shape;686;p98"/>
          <p:cNvPicPr preferRelativeResize="0"/>
          <p:nvPr/>
        </p:nvPicPr>
        <p:blipFill rotWithShape="1">
          <a:blip r:embed="rId4">
            <a:alphaModFix/>
          </a:blip>
          <a:srcRect b="0" l="25228" r="0" t="9280"/>
          <a:stretch/>
        </p:blipFill>
        <p:spPr>
          <a:xfrm>
            <a:off x="7472975" y="4632225"/>
            <a:ext cx="1285875" cy="1204725"/>
          </a:xfrm>
          <a:prstGeom prst="rect">
            <a:avLst/>
          </a:prstGeom>
          <a:noFill/>
          <a:ln>
            <a:noFill/>
          </a:ln>
        </p:spPr>
      </p:pic>
      <p:sp>
        <p:nvSpPr>
          <p:cNvPr id="687" name="Google Shape;687;p98"/>
          <p:cNvSpPr txBox="1"/>
          <p:nvPr/>
        </p:nvSpPr>
        <p:spPr>
          <a:xfrm>
            <a:off x="7109575" y="4696225"/>
            <a:ext cx="8667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✅</a:t>
            </a:r>
            <a:endParaRPr sz="45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88" name="Google Shape;688;p98"/>
          <p:cNvSpPr txBox="1"/>
          <p:nvPr/>
        </p:nvSpPr>
        <p:spPr>
          <a:xfrm>
            <a:off x="264225" y="2001975"/>
            <a:ext cx="8667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❌</a:t>
            </a:r>
            <a:endParaRPr sz="4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89" name="Google Shape;689;p98"/>
          <p:cNvSpPr txBox="1"/>
          <p:nvPr/>
        </p:nvSpPr>
        <p:spPr>
          <a:xfrm>
            <a:off x="183675" y="4269550"/>
            <a:ext cx="8667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❌</a:t>
            </a:r>
            <a:endParaRPr sz="4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ercutio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